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4" r:id="rId3"/>
    <p:sldId id="258" r:id="rId4"/>
    <p:sldId id="328" r:id="rId5"/>
    <p:sldId id="329" r:id="rId6"/>
    <p:sldId id="330" r:id="rId7"/>
    <p:sldId id="331" r:id="rId8"/>
    <p:sldId id="332" r:id="rId9"/>
    <p:sldId id="333" r:id="rId10"/>
    <p:sldId id="334" r:id="rId11"/>
    <p:sldId id="335" r:id="rId12"/>
    <p:sldId id="336" r:id="rId13"/>
    <p:sldId id="337" r:id="rId14"/>
    <p:sldId id="338" r:id="rId15"/>
    <p:sldId id="354" r:id="rId16"/>
    <p:sldId id="339" r:id="rId17"/>
    <p:sldId id="355" r:id="rId18"/>
    <p:sldId id="356" r:id="rId19"/>
    <p:sldId id="357" r:id="rId20"/>
    <p:sldId id="340" r:id="rId21"/>
    <p:sldId id="326" r:id="rId22"/>
    <p:sldId id="341" r:id="rId23"/>
    <p:sldId id="343" r:id="rId24"/>
    <p:sldId id="342" r:id="rId25"/>
    <p:sldId id="344" r:id="rId26"/>
    <p:sldId id="345" r:id="rId27"/>
    <p:sldId id="346" r:id="rId28"/>
    <p:sldId id="347" r:id="rId29"/>
    <p:sldId id="348" r:id="rId30"/>
    <p:sldId id="349" r:id="rId31"/>
    <p:sldId id="350" r:id="rId32"/>
    <p:sldId id="351" r:id="rId33"/>
    <p:sldId id="352" r:id="rId34"/>
    <p:sldId id="353" r:id="rId35"/>
    <p:sldId id="358" r:id="rId36"/>
    <p:sldId id="359" r:id="rId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1" d="100"/>
          <a:sy n="121" d="100"/>
        </p:scale>
        <p:origin x="38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E5521-F020-4614-B8B7-48733C8FA906}" type="datetimeFigureOut">
              <a:rPr lang="ko-KR" altLang="en-US" smtClean="0"/>
              <a:t>2020-08-10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9D20E-87DB-42E3-BEA4-735F42BB0D25}" type="slidenum">
              <a:rPr lang="ko-KR" altLang="en-US" smtClean="0"/>
              <a:t>‹#›</a:t>
            </a:fld>
            <a:endParaRPr lang="ko-KR" altLang="en-US"/>
          </a:p>
        </p:txBody>
      </p:sp>
    </p:spTree>
    <p:extLst>
      <p:ext uri="{BB962C8B-B14F-4D97-AF65-F5344CB8AC3E}">
        <p14:creationId xmlns:p14="http://schemas.microsoft.com/office/powerpoint/2010/main" val="25969351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23D15-CCE9-43B1-B6BE-95597443A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E91B729-B121-4EE6-A25B-3DB855FD3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239D50F-FAB6-4812-95AF-30E28249ABD6}"/>
              </a:ext>
            </a:extLst>
          </p:cNvPr>
          <p:cNvSpPr>
            <a:spLocks noGrp="1"/>
          </p:cNvSpPr>
          <p:nvPr>
            <p:ph type="dt" sz="half" idx="10"/>
          </p:nvPr>
        </p:nvSpPr>
        <p:spPr/>
        <p:txBody>
          <a:bodyPr/>
          <a:lstStyle/>
          <a:p>
            <a:fld id="{8FB781A6-C438-49F2-B50D-8FA0E2CCA495}"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EFCC3E25-2C75-4879-BC84-8BF9688BDEC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B2783E9-E605-47D9-8D98-9B2BA5D8116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57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B74C1-E187-42C3-8833-FEF572368E7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2B55178-E179-4759-8FEA-328F928A38E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674C2C-D101-45EC-804C-66C5ECD47C7F}"/>
              </a:ext>
            </a:extLst>
          </p:cNvPr>
          <p:cNvSpPr>
            <a:spLocks noGrp="1"/>
          </p:cNvSpPr>
          <p:nvPr>
            <p:ph type="dt" sz="half" idx="10"/>
          </p:nvPr>
        </p:nvSpPr>
        <p:spPr/>
        <p:txBody>
          <a:bodyPr/>
          <a:lstStyle/>
          <a:p>
            <a:fld id="{AE595C73-AB94-4320-B134-4D0FBFF0326A}"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D0D66047-325F-435A-B6FC-DBAEF0DA189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76BE6C-03F7-4A03-B4DE-13525A45D67A}"/>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87227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3AEE200-08BF-40EE-B93D-BBE9391D6D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72D0C6B-26C6-4956-9D05-646E0409105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16C43CB-D752-4544-9AE9-F233E1FB7D4B}"/>
              </a:ext>
            </a:extLst>
          </p:cNvPr>
          <p:cNvSpPr>
            <a:spLocks noGrp="1"/>
          </p:cNvSpPr>
          <p:nvPr>
            <p:ph type="dt" sz="half" idx="10"/>
          </p:nvPr>
        </p:nvSpPr>
        <p:spPr/>
        <p:txBody>
          <a:bodyPr/>
          <a:lstStyle/>
          <a:p>
            <a:fld id="{1F67E09D-4993-489E-BFE9-99B9C6A248A8}"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8644C88D-5A23-4FC5-8375-9E405FC7FF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059A7C3-DD07-4CBA-A402-BED3181B664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74562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8DA1C-3406-4F0C-80C6-B94EE4C189F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889ED1E-8461-463C-9B81-C87093010CB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D7C5E4A-AB67-444D-8E88-36F518BE6A0A}"/>
              </a:ext>
            </a:extLst>
          </p:cNvPr>
          <p:cNvSpPr>
            <a:spLocks noGrp="1"/>
          </p:cNvSpPr>
          <p:nvPr>
            <p:ph type="dt" sz="half" idx="10"/>
          </p:nvPr>
        </p:nvSpPr>
        <p:spPr/>
        <p:txBody>
          <a:bodyPr/>
          <a:lstStyle/>
          <a:p>
            <a:fld id="{98065E1B-05F8-40F1-8C2F-1927FFFA7332}"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B16F341B-A14E-4C60-B2DB-CFC568E749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790871B-43D8-424C-9F33-11DCCFE6A17F}"/>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47484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24E193-FF60-4C20-9207-248DA7D35B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7694279-5185-4DCC-B933-51A368405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7FB7F42-3156-4C68-BCE3-32792F551B58}"/>
              </a:ext>
            </a:extLst>
          </p:cNvPr>
          <p:cNvSpPr>
            <a:spLocks noGrp="1"/>
          </p:cNvSpPr>
          <p:nvPr>
            <p:ph type="dt" sz="half" idx="10"/>
          </p:nvPr>
        </p:nvSpPr>
        <p:spPr/>
        <p:txBody>
          <a:bodyPr/>
          <a:lstStyle/>
          <a:p>
            <a:fld id="{72A568EE-A522-4CC8-B5E2-D49887935CDD}"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EB481CE5-F46B-4198-88C9-C4AE2C37E9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CF0713-46B7-4416-9A70-BBE5F0CDDA1C}"/>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518258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2C8BDE-D6C8-43F4-8829-F65DE13B8D8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9006CA-3CA3-4FD5-9EDD-9B77AD8C740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C3C4698-42FB-4D46-A3BD-0325066D7F1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82AEAFB-BE74-47E1-876C-3BDF378E2930}"/>
              </a:ext>
            </a:extLst>
          </p:cNvPr>
          <p:cNvSpPr>
            <a:spLocks noGrp="1"/>
          </p:cNvSpPr>
          <p:nvPr>
            <p:ph type="dt" sz="half" idx="10"/>
          </p:nvPr>
        </p:nvSpPr>
        <p:spPr/>
        <p:txBody>
          <a:bodyPr/>
          <a:lstStyle/>
          <a:p>
            <a:fld id="{727E4A30-5410-4AEF-8F5B-876ADA3F8D22}" type="datetime1">
              <a:rPr lang="ko-KR" altLang="en-US" smtClean="0"/>
              <a:t>2020-08-10</a:t>
            </a:fld>
            <a:endParaRPr lang="ko-KR" altLang="en-US"/>
          </a:p>
        </p:txBody>
      </p:sp>
      <p:sp>
        <p:nvSpPr>
          <p:cNvPr id="6" name="바닥글 개체 틀 5">
            <a:extLst>
              <a:ext uri="{FF2B5EF4-FFF2-40B4-BE49-F238E27FC236}">
                <a16:creationId xmlns:a16="http://schemas.microsoft.com/office/drawing/2014/main" id="{1D863A93-18D6-4DBE-BAE0-9FA18B09F4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CFF81FB-8A34-420E-AE76-11991E4A8A5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50372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D364B-9A9C-4DAE-8FA2-04729BB1CA8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3F0AE80-B7DB-46C4-B4A0-40EF1847A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80C9167-916C-475F-BB26-33F4584CC93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827E5FD-D2A5-46A8-9654-DB9953985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3E41365-16FB-49F7-A1DB-595C0EFDA52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8145F7D-EE06-4DB2-A662-6304998A4C1A}"/>
              </a:ext>
            </a:extLst>
          </p:cNvPr>
          <p:cNvSpPr>
            <a:spLocks noGrp="1"/>
          </p:cNvSpPr>
          <p:nvPr>
            <p:ph type="dt" sz="half" idx="10"/>
          </p:nvPr>
        </p:nvSpPr>
        <p:spPr/>
        <p:txBody>
          <a:bodyPr/>
          <a:lstStyle/>
          <a:p>
            <a:fld id="{4241171A-DD23-43A4-BF57-FF2163071A2A}" type="datetime1">
              <a:rPr lang="ko-KR" altLang="en-US" smtClean="0"/>
              <a:t>2020-08-10</a:t>
            </a:fld>
            <a:endParaRPr lang="ko-KR" altLang="en-US"/>
          </a:p>
        </p:txBody>
      </p:sp>
      <p:sp>
        <p:nvSpPr>
          <p:cNvPr id="8" name="바닥글 개체 틀 7">
            <a:extLst>
              <a:ext uri="{FF2B5EF4-FFF2-40B4-BE49-F238E27FC236}">
                <a16:creationId xmlns:a16="http://schemas.microsoft.com/office/drawing/2014/main" id="{1EA8A3F4-F7BF-48A8-855E-A7CF499C32E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6A4074-6607-48DC-8060-EA5DD53A4AA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495343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41754-6A7C-4F48-B6F0-95B2AF0434D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A48C09D-90B6-4478-BF25-6985EF9FA4D6}"/>
              </a:ext>
            </a:extLst>
          </p:cNvPr>
          <p:cNvSpPr>
            <a:spLocks noGrp="1"/>
          </p:cNvSpPr>
          <p:nvPr>
            <p:ph type="dt" sz="half" idx="10"/>
          </p:nvPr>
        </p:nvSpPr>
        <p:spPr/>
        <p:txBody>
          <a:bodyPr/>
          <a:lstStyle/>
          <a:p>
            <a:fld id="{8E66C584-BD67-4EAD-8655-FF35A9AEA980}" type="datetime1">
              <a:rPr lang="ko-KR" altLang="en-US" smtClean="0"/>
              <a:t>2020-08-10</a:t>
            </a:fld>
            <a:endParaRPr lang="ko-KR" altLang="en-US"/>
          </a:p>
        </p:txBody>
      </p:sp>
      <p:sp>
        <p:nvSpPr>
          <p:cNvPr id="4" name="바닥글 개체 틀 3">
            <a:extLst>
              <a:ext uri="{FF2B5EF4-FFF2-40B4-BE49-F238E27FC236}">
                <a16:creationId xmlns:a16="http://schemas.microsoft.com/office/drawing/2014/main" id="{6EF47D13-171F-443B-94D4-B8FDF4A8F43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AD262E2-57D4-4599-88C2-3590801BFCD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62123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9183D3B-33F1-4AEB-906D-249358466917}"/>
              </a:ext>
            </a:extLst>
          </p:cNvPr>
          <p:cNvSpPr>
            <a:spLocks noGrp="1"/>
          </p:cNvSpPr>
          <p:nvPr>
            <p:ph type="dt" sz="half" idx="10"/>
          </p:nvPr>
        </p:nvSpPr>
        <p:spPr/>
        <p:txBody>
          <a:bodyPr/>
          <a:lstStyle/>
          <a:p>
            <a:fld id="{D0842BC2-B16F-40DC-AF63-7B2301BBD5C9}" type="datetime1">
              <a:rPr lang="ko-KR" altLang="en-US" smtClean="0"/>
              <a:t>2020-08-10</a:t>
            </a:fld>
            <a:endParaRPr lang="ko-KR" altLang="en-US"/>
          </a:p>
        </p:txBody>
      </p:sp>
      <p:sp>
        <p:nvSpPr>
          <p:cNvPr id="3" name="바닥글 개체 틀 2">
            <a:extLst>
              <a:ext uri="{FF2B5EF4-FFF2-40B4-BE49-F238E27FC236}">
                <a16:creationId xmlns:a16="http://schemas.microsoft.com/office/drawing/2014/main" id="{C1EFDD2E-EDE3-4D42-9A03-D1EAFFBFB51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8DF6AC9-39EA-4E49-88E2-003ED795773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64257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F737A-71C7-437A-87A9-010BDE594D0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A934A26-A5EE-4D90-980C-5ECA478F3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B493032-AB97-4D86-814C-A4C746CD5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2FD787C-DE80-40DF-AF3E-1BDE617AF956}"/>
              </a:ext>
            </a:extLst>
          </p:cNvPr>
          <p:cNvSpPr>
            <a:spLocks noGrp="1"/>
          </p:cNvSpPr>
          <p:nvPr>
            <p:ph type="dt" sz="half" idx="10"/>
          </p:nvPr>
        </p:nvSpPr>
        <p:spPr/>
        <p:txBody>
          <a:bodyPr/>
          <a:lstStyle/>
          <a:p>
            <a:fld id="{C5CB7DEB-F9E7-49F0-8730-AD2F784F22AB}" type="datetime1">
              <a:rPr lang="ko-KR" altLang="en-US" smtClean="0"/>
              <a:t>2020-08-10</a:t>
            </a:fld>
            <a:endParaRPr lang="ko-KR" altLang="en-US"/>
          </a:p>
        </p:txBody>
      </p:sp>
      <p:sp>
        <p:nvSpPr>
          <p:cNvPr id="6" name="바닥글 개체 틀 5">
            <a:extLst>
              <a:ext uri="{FF2B5EF4-FFF2-40B4-BE49-F238E27FC236}">
                <a16:creationId xmlns:a16="http://schemas.microsoft.com/office/drawing/2014/main" id="{627BEAB4-E833-4F4C-89C8-F60CC5179D0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719DC2-CDC4-4A63-A9A9-4F125C7E87A4}"/>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67127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20474D-76A9-482D-B647-CFA37F9CE4D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93A8F50-3A84-4DF1-BA6D-0A4170C07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F9828A6-8E34-4DD5-B92C-E8E5310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E21C45-7813-4CD8-B89D-FA8754FC38A5}"/>
              </a:ext>
            </a:extLst>
          </p:cNvPr>
          <p:cNvSpPr>
            <a:spLocks noGrp="1"/>
          </p:cNvSpPr>
          <p:nvPr>
            <p:ph type="dt" sz="half" idx="10"/>
          </p:nvPr>
        </p:nvSpPr>
        <p:spPr/>
        <p:txBody>
          <a:bodyPr/>
          <a:lstStyle/>
          <a:p>
            <a:fld id="{7C92939B-B371-4826-B7CE-6A7094B0BF26}" type="datetime1">
              <a:rPr lang="ko-KR" altLang="en-US" smtClean="0"/>
              <a:t>2020-08-10</a:t>
            </a:fld>
            <a:endParaRPr lang="ko-KR" altLang="en-US"/>
          </a:p>
        </p:txBody>
      </p:sp>
      <p:sp>
        <p:nvSpPr>
          <p:cNvPr id="6" name="바닥글 개체 틀 5">
            <a:extLst>
              <a:ext uri="{FF2B5EF4-FFF2-40B4-BE49-F238E27FC236}">
                <a16:creationId xmlns:a16="http://schemas.microsoft.com/office/drawing/2014/main" id="{93282332-5FB4-49D1-B647-E5666321B39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E02B8F5-52E6-4DE3-B96B-16C023BAFA3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278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857EB7-0169-4F07-86EB-3079BA0DE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603F3FD-350B-4B19-985C-EE9E81DE6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D47A6DF-71D5-487B-8C31-25B7AFCEA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6CB1F-5C8A-42F8-9DBC-D6F17372563F}" type="datetime1">
              <a:rPr lang="ko-KR" altLang="en-US" smtClean="0"/>
              <a:t>2020-08-10</a:t>
            </a:fld>
            <a:endParaRPr lang="ko-KR" altLang="en-US"/>
          </a:p>
        </p:txBody>
      </p:sp>
      <p:sp>
        <p:nvSpPr>
          <p:cNvPr id="5" name="바닥글 개체 틀 4">
            <a:extLst>
              <a:ext uri="{FF2B5EF4-FFF2-40B4-BE49-F238E27FC236}">
                <a16:creationId xmlns:a16="http://schemas.microsoft.com/office/drawing/2014/main" id="{C53591DC-358C-4A09-8F2F-BA69BFD59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0BDC38E-B0B1-4A0C-8EA4-2603A54C5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62840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lcode/reinforcement-learning-kr" TargetMode="External"/><Relationship Id="rId2" Type="http://schemas.openxmlformats.org/officeDocument/2006/relationships/hyperlink" Target="https://web.stanford.edu/class/psych209/Readings/SuttonBartoIPRLBook2ndEd.pdf"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channel/UCwkGvF7xKz2E0Lv-fZ9wv2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C40EC4-FB64-4D4C-A78A-F7D45951724A}"/>
              </a:ext>
            </a:extLst>
          </p:cNvPr>
          <p:cNvSpPr>
            <a:spLocks noGrp="1"/>
          </p:cNvSpPr>
          <p:nvPr>
            <p:ph type="ctrTitle"/>
          </p:nvPr>
        </p:nvSpPr>
        <p:spPr/>
        <p:txBody>
          <a:bodyPr>
            <a:normAutofit/>
          </a:bodyPr>
          <a:lstStyle/>
          <a:p>
            <a:r>
              <a:rPr lang="ko-KR" altLang="en-US" dirty="0"/>
              <a:t>파이썬 </a:t>
            </a:r>
            <a:r>
              <a:rPr lang="ko-KR" altLang="en-US" dirty="0" err="1"/>
              <a:t>뿌수기</a:t>
            </a:r>
            <a:br>
              <a:rPr lang="en-US" altLang="ko-KR" dirty="0"/>
            </a:br>
            <a:endParaRPr lang="ko-KR" altLang="en-US" dirty="0"/>
          </a:p>
        </p:txBody>
      </p:sp>
      <p:sp>
        <p:nvSpPr>
          <p:cNvPr id="3" name="부제목 2">
            <a:extLst>
              <a:ext uri="{FF2B5EF4-FFF2-40B4-BE49-F238E27FC236}">
                <a16:creationId xmlns:a16="http://schemas.microsoft.com/office/drawing/2014/main" id="{B5DC1E84-768B-412C-964A-D4970DF87B4C}"/>
              </a:ext>
            </a:extLst>
          </p:cNvPr>
          <p:cNvSpPr>
            <a:spLocks noGrp="1"/>
          </p:cNvSpPr>
          <p:nvPr>
            <p:ph type="subTitle" idx="1"/>
          </p:nvPr>
        </p:nvSpPr>
        <p:spPr/>
        <p:txBody>
          <a:bodyPr/>
          <a:lstStyle/>
          <a:p>
            <a:r>
              <a:rPr lang="en-US" altLang="ko-KR" dirty="0"/>
              <a:t>Playing Atari with Deep Reinforcement Learning</a:t>
            </a:r>
            <a:endParaRPr lang="ko-KR" altLang="en-US" dirty="0"/>
          </a:p>
        </p:txBody>
      </p:sp>
      <p:sp>
        <p:nvSpPr>
          <p:cNvPr id="4" name="TextBox 3">
            <a:extLst>
              <a:ext uri="{FF2B5EF4-FFF2-40B4-BE49-F238E27FC236}">
                <a16:creationId xmlns:a16="http://schemas.microsoft.com/office/drawing/2014/main" id="{ABC152C6-331C-4D69-8091-12CF78EE2D4C}"/>
              </a:ext>
            </a:extLst>
          </p:cNvPr>
          <p:cNvSpPr txBox="1"/>
          <p:nvPr/>
        </p:nvSpPr>
        <p:spPr>
          <a:xfrm>
            <a:off x="8878611" y="4611847"/>
            <a:ext cx="2226613" cy="646331"/>
          </a:xfrm>
          <a:prstGeom prst="rect">
            <a:avLst/>
          </a:prstGeom>
          <a:noFill/>
        </p:spPr>
        <p:txBody>
          <a:bodyPr wrap="square" rtlCol="0">
            <a:spAutoFit/>
          </a:bodyPr>
          <a:lstStyle/>
          <a:p>
            <a:r>
              <a:rPr lang="ko-KR" altLang="en-US" dirty="0"/>
              <a:t>이해중</a:t>
            </a:r>
            <a:endParaRPr lang="en-US" altLang="ko-KR" dirty="0"/>
          </a:p>
          <a:p>
            <a:r>
              <a:rPr lang="en-US" altLang="ko-KR" dirty="0"/>
              <a:t>9th August, 2020</a:t>
            </a:r>
          </a:p>
        </p:txBody>
      </p:sp>
      <p:cxnSp>
        <p:nvCxnSpPr>
          <p:cNvPr id="5" name="직선 연결선 4">
            <a:extLst>
              <a:ext uri="{FF2B5EF4-FFF2-40B4-BE49-F238E27FC236}">
                <a16:creationId xmlns:a16="http://schemas.microsoft.com/office/drawing/2014/main" id="{54279474-3B62-4E38-9FAC-5D079230E1AB}"/>
              </a:ext>
            </a:extLst>
          </p:cNvPr>
          <p:cNvCxnSpPr/>
          <p:nvPr/>
        </p:nvCxnSpPr>
        <p:spPr>
          <a:xfrm>
            <a:off x="8878612" y="4620236"/>
            <a:ext cx="0" cy="5725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슬라이드 번호 개체 틀 5">
            <a:extLst>
              <a:ext uri="{FF2B5EF4-FFF2-40B4-BE49-F238E27FC236}">
                <a16:creationId xmlns:a16="http://schemas.microsoft.com/office/drawing/2014/main" id="{4C92B3F1-6954-4695-A7BD-6E9058CA389A}"/>
              </a:ext>
            </a:extLst>
          </p:cNvPr>
          <p:cNvSpPr>
            <a:spLocks noGrp="1"/>
          </p:cNvSpPr>
          <p:nvPr>
            <p:ph type="sldNum" sz="quarter" idx="12"/>
          </p:nvPr>
        </p:nvSpPr>
        <p:spPr/>
        <p:txBody>
          <a:bodyPr/>
          <a:lstStyle/>
          <a:p>
            <a:fld id="{7F1C8D6D-6533-4E78-8747-C5996EA27197}" type="slidenum">
              <a:rPr lang="ko-KR" altLang="en-US" smtClean="0"/>
              <a:t>1</a:t>
            </a:fld>
            <a:endParaRPr lang="ko-KR" altLang="en-US"/>
          </a:p>
        </p:txBody>
      </p:sp>
    </p:spTree>
    <p:extLst>
      <p:ext uri="{BB962C8B-B14F-4D97-AF65-F5344CB8AC3E}">
        <p14:creationId xmlns:p14="http://schemas.microsoft.com/office/powerpoint/2010/main" val="1771542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An RL agent may include one or more of these components:</a:t>
            </a:r>
          </a:p>
        </p:txBody>
      </p:sp>
      <p:sp>
        <p:nvSpPr>
          <p:cNvPr id="8" name="TextBox 7">
            <a:extLst>
              <a:ext uri="{FF2B5EF4-FFF2-40B4-BE49-F238E27FC236}">
                <a16:creationId xmlns:a16="http://schemas.microsoft.com/office/drawing/2014/main" id="{0594D7DA-6BCA-4CF4-BB53-99DF7DF9635B}"/>
              </a:ext>
            </a:extLst>
          </p:cNvPr>
          <p:cNvSpPr txBox="1"/>
          <p:nvPr/>
        </p:nvSpPr>
        <p:spPr>
          <a:xfrm>
            <a:off x="757212" y="1642888"/>
            <a:ext cx="6330900" cy="923330"/>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solidFill>
                  <a:srgbClr val="C00000"/>
                </a:solidFill>
              </a:rPr>
              <a:t>Policy</a:t>
            </a:r>
            <a:r>
              <a:rPr lang="en-US" altLang="ko-KR" b="1" dirty="0"/>
              <a:t> </a:t>
            </a:r>
            <a:r>
              <a:rPr lang="en-US" altLang="ko-KR" dirty="0"/>
              <a:t>: agent’s </a:t>
            </a:r>
            <a:r>
              <a:rPr lang="en-US" altLang="ko-KR" dirty="0" err="1"/>
              <a:t>behaviour</a:t>
            </a:r>
            <a:r>
              <a:rPr lang="en-US" altLang="ko-KR" dirty="0"/>
              <a:t> function </a:t>
            </a:r>
          </a:p>
          <a:p>
            <a:pPr marL="285750" indent="-285750">
              <a:buFont typeface="Arial" panose="020B0604020202020204" pitchFamily="34" charset="0"/>
              <a:buChar char="•"/>
            </a:pPr>
            <a:r>
              <a:rPr lang="en-US" altLang="ko-KR" b="1" dirty="0">
                <a:solidFill>
                  <a:srgbClr val="C00000"/>
                </a:solidFill>
              </a:rPr>
              <a:t>Value</a:t>
            </a:r>
            <a:r>
              <a:rPr lang="en-US" altLang="ko-KR" dirty="0">
                <a:solidFill>
                  <a:srgbClr val="C00000"/>
                </a:solidFill>
              </a:rPr>
              <a:t> </a:t>
            </a:r>
            <a:r>
              <a:rPr lang="en-US" altLang="ko-KR" b="1" dirty="0">
                <a:solidFill>
                  <a:srgbClr val="C00000"/>
                </a:solidFill>
              </a:rPr>
              <a:t>function </a:t>
            </a:r>
            <a:r>
              <a:rPr lang="en-US" altLang="ko-KR" dirty="0"/>
              <a:t>: how good is each state and/or action </a:t>
            </a:r>
          </a:p>
          <a:p>
            <a:pPr marL="285750" indent="-285750">
              <a:buFont typeface="Arial" panose="020B0604020202020204" pitchFamily="34" charset="0"/>
              <a:buChar char="•"/>
            </a:pPr>
            <a:r>
              <a:rPr lang="en-US" altLang="ko-KR" b="1" dirty="0">
                <a:solidFill>
                  <a:srgbClr val="C00000"/>
                </a:solidFill>
              </a:rPr>
              <a:t>Model</a:t>
            </a:r>
            <a:r>
              <a:rPr lang="en-US" altLang="ko-KR" b="1" dirty="0"/>
              <a:t> </a:t>
            </a:r>
            <a:r>
              <a:rPr lang="en-US" altLang="ko-KR" dirty="0"/>
              <a:t>: agent’s representation of the environment</a:t>
            </a:r>
            <a:endParaRPr lang="ko-KR" altLang="en-US" dirty="0"/>
          </a:p>
        </p:txBody>
      </p:sp>
      <p:sp>
        <p:nvSpPr>
          <p:cNvPr id="3" name="슬라이드 번호 개체 틀 2">
            <a:extLst>
              <a:ext uri="{FF2B5EF4-FFF2-40B4-BE49-F238E27FC236}">
                <a16:creationId xmlns:a16="http://schemas.microsoft.com/office/drawing/2014/main" id="{6B3FB7F0-1130-48B7-92BA-0082758892D4}"/>
              </a:ext>
            </a:extLst>
          </p:cNvPr>
          <p:cNvSpPr>
            <a:spLocks noGrp="1"/>
          </p:cNvSpPr>
          <p:nvPr>
            <p:ph type="sldNum" sz="quarter" idx="12"/>
          </p:nvPr>
        </p:nvSpPr>
        <p:spPr/>
        <p:txBody>
          <a:bodyPr/>
          <a:lstStyle/>
          <a:p>
            <a:fld id="{7F1C8D6D-6533-4E78-8747-C5996EA27197}" type="slidenum">
              <a:rPr lang="ko-KR" altLang="en-US" smtClean="0"/>
              <a:t>10</a:t>
            </a:fld>
            <a:endParaRPr lang="ko-KR" altLang="en-US"/>
          </a:p>
        </p:txBody>
      </p:sp>
    </p:spTree>
    <p:extLst>
      <p:ext uri="{BB962C8B-B14F-4D97-AF65-F5344CB8AC3E}">
        <p14:creationId xmlns:p14="http://schemas.microsoft.com/office/powerpoint/2010/main" val="199904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13102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Policy</a:t>
            </a:r>
          </a:p>
        </p:txBody>
      </p:sp>
      <p:pic>
        <p:nvPicPr>
          <p:cNvPr id="3" name="그림 2">
            <a:extLst>
              <a:ext uri="{FF2B5EF4-FFF2-40B4-BE49-F238E27FC236}">
                <a16:creationId xmlns:a16="http://schemas.microsoft.com/office/drawing/2014/main" id="{F95F5419-604C-4EC4-9BE6-E94F7E68C735}"/>
              </a:ext>
            </a:extLst>
          </p:cNvPr>
          <p:cNvPicPr>
            <a:picLocks noChangeAspect="1"/>
          </p:cNvPicPr>
          <p:nvPr/>
        </p:nvPicPr>
        <p:blipFill>
          <a:blip r:embed="rId2"/>
          <a:stretch>
            <a:fillRect/>
          </a:stretch>
        </p:blipFill>
        <p:spPr>
          <a:xfrm>
            <a:off x="9000737" y="1237633"/>
            <a:ext cx="1998377" cy="1580684"/>
          </a:xfrm>
          <a:prstGeom prst="rect">
            <a:avLst/>
          </a:prstGeom>
        </p:spPr>
      </p:pic>
      <p:pic>
        <p:nvPicPr>
          <p:cNvPr id="6" name="그림 5">
            <a:extLst>
              <a:ext uri="{FF2B5EF4-FFF2-40B4-BE49-F238E27FC236}">
                <a16:creationId xmlns:a16="http://schemas.microsoft.com/office/drawing/2014/main" id="{1D3F70B8-BB61-4BCA-8A95-3FB4CEA078D8}"/>
              </a:ext>
            </a:extLst>
          </p:cNvPr>
          <p:cNvPicPr>
            <a:picLocks noChangeAspect="1"/>
          </p:cNvPicPr>
          <p:nvPr/>
        </p:nvPicPr>
        <p:blipFill>
          <a:blip r:embed="rId3"/>
          <a:stretch>
            <a:fillRect/>
          </a:stretch>
        </p:blipFill>
        <p:spPr>
          <a:xfrm>
            <a:off x="8433751" y="2809114"/>
            <a:ext cx="2913908" cy="207700"/>
          </a:xfrm>
          <a:prstGeom prst="rect">
            <a:avLst/>
          </a:prstGeom>
        </p:spPr>
      </p:pic>
      <p:pic>
        <p:nvPicPr>
          <p:cNvPr id="10" name="그림 9">
            <a:extLst>
              <a:ext uri="{FF2B5EF4-FFF2-40B4-BE49-F238E27FC236}">
                <a16:creationId xmlns:a16="http://schemas.microsoft.com/office/drawing/2014/main" id="{44079E37-1DD5-409E-AA79-34C1B620C6CE}"/>
              </a:ext>
            </a:extLst>
          </p:cNvPr>
          <p:cNvPicPr>
            <a:picLocks noChangeAspect="1"/>
          </p:cNvPicPr>
          <p:nvPr/>
        </p:nvPicPr>
        <p:blipFill>
          <a:blip r:embed="rId4"/>
          <a:stretch>
            <a:fillRect/>
          </a:stretch>
        </p:blipFill>
        <p:spPr>
          <a:xfrm>
            <a:off x="892944" y="1646539"/>
            <a:ext cx="3916704" cy="1259758"/>
          </a:xfrm>
          <a:prstGeom prst="rect">
            <a:avLst/>
          </a:prstGeom>
        </p:spPr>
      </p:pic>
      <p:sp>
        <p:nvSpPr>
          <p:cNvPr id="12" name="직사각형 11">
            <a:extLst>
              <a:ext uri="{FF2B5EF4-FFF2-40B4-BE49-F238E27FC236}">
                <a16:creationId xmlns:a16="http://schemas.microsoft.com/office/drawing/2014/main" id="{A3B27AC0-3FE4-40FA-927F-59A05C918669}"/>
              </a:ext>
            </a:extLst>
          </p:cNvPr>
          <p:cNvSpPr/>
          <p:nvPr/>
        </p:nvSpPr>
        <p:spPr>
          <a:xfrm>
            <a:off x="381593" y="3063493"/>
            <a:ext cx="279594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a:t>
            </a:r>
          </a:p>
        </p:txBody>
      </p:sp>
      <p:pic>
        <p:nvPicPr>
          <p:cNvPr id="14" name="그림 13">
            <a:extLst>
              <a:ext uri="{FF2B5EF4-FFF2-40B4-BE49-F238E27FC236}">
                <a16:creationId xmlns:a16="http://schemas.microsoft.com/office/drawing/2014/main" id="{D45B11F7-B1FF-40E8-AC46-75C38A5DDAFB}"/>
              </a:ext>
            </a:extLst>
          </p:cNvPr>
          <p:cNvPicPr>
            <a:picLocks noChangeAspect="1"/>
          </p:cNvPicPr>
          <p:nvPr/>
        </p:nvPicPr>
        <p:blipFill>
          <a:blip r:embed="rId5"/>
          <a:stretch>
            <a:fillRect/>
          </a:stretch>
        </p:blipFill>
        <p:spPr>
          <a:xfrm>
            <a:off x="773565" y="3471644"/>
            <a:ext cx="4852536" cy="1396248"/>
          </a:xfrm>
          <a:prstGeom prst="rect">
            <a:avLst/>
          </a:prstGeom>
        </p:spPr>
      </p:pic>
      <p:pic>
        <p:nvPicPr>
          <p:cNvPr id="26" name="그림 25">
            <a:extLst>
              <a:ext uri="{FF2B5EF4-FFF2-40B4-BE49-F238E27FC236}">
                <a16:creationId xmlns:a16="http://schemas.microsoft.com/office/drawing/2014/main" id="{5CB24AD5-B887-464B-9341-504DAA0FF59A}"/>
              </a:ext>
            </a:extLst>
          </p:cNvPr>
          <p:cNvPicPr>
            <a:picLocks noChangeAspect="1"/>
          </p:cNvPicPr>
          <p:nvPr/>
        </p:nvPicPr>
        <p:blipFill>
          <a:blip r:embed="rId6"/>
          <a:stretch>
            <a:fillRect/>
          </a:stretch>
        </p:blipFill>
        <p:spPr>
          <a:xfrm>
            <a:off x="9034843" y="3393877"/>
            <a:ext cx="1930166" cy="1515714"/>
          </a:xfrm>
          <a:prstGeom prst="rect">
            <a:avLst/>
          </a:prstGeom>
        </p:spPr>
      </p:pic>
      <p:pic>
        <p:nvPicPr>
          <p:cNvPr id="28" name="그림 27">
            <a:extLst>
              <a:ext uri="{FF2B5EF4-FFF2-40B4-BE49-F238E27FC236}">
                <a16:creationId xmlns:a16="http://schemas.microsoft.com/office/drawing/2014/main" id="{D84BA0F1-DBF0-4265-90DE-982600E180B5}"/>
              </a:ext>
            </a:extLst>
          </p:cNvPr>
          <p:cNvPicPr>
            <a:picLocks noChangeAspect="1"/>
          </p:cNvPicPr>
          <p:nvPr/>
        </p:nvPicPr>
        <p:blipFill>
          <a:blip r:embed="rId7"/>
          <a:stretch>
            <a:fillRect/>
          </a:stretch>
        </p:blipFill>
        <p:spPr>
          <a:xfrm>
            <a:off x="8446450" y="4897962"/>
            <a:ext cx="2901209" cy="244250"/>
          </a:xfrm>
          <a:prstGeom prst="rect">
            <a:avLst/>
          </a:prstGeom>
        </p:spPr>
      </p:pic>
      <p:sp>
        <p:nvSpPr>
          <p:cNvPr id="33" name="TextBox 32">
            <a:extLst>
              <a:ext uri="{FF2B5EF4-FFF2-40B4-BE49-F238E27FC236}">
                <a16:creationId xmlns:a16="http://schemas.microsoft.com/office/drawing/2014/main" id="{7D382A67-8C3C-406B-B708-4A443698CC7E}"/>
              </a:ext>
            </a:extLst>
          </p:cNvPr>
          <p:cNvSpPr txBox="1"/>
          <p:nvPr/>
        </p:nvSpPr>
        <p:spPr>
          <a:xfrm>
            <a:off x="4819074" y="2276418"/>
            <a:ext cx="1271502" cy="261610"/>
          </a:xfrm>
          <a:prstGeom prst="rect">
            <a:avLst/>
          </a:prstGeom>
          <a:noFill/>
        </p:spPr>
        <p:txBody>
          <a:bodyPr wrap="none" rtlCol="0">
            <a:spAutoFit/>
          </a:bodyPr>
          <a:lstStyle/>
          <a:p>
            <a:r>
              <a:rPr lang="ko-KR" altLang="en-US" sz="1100" b="1" dirty="0">
                <a:solidFill>
                  <a:srgbClr val="C00000"/>
                </a:solidFill>
              </a:rPr>
              <a:t>항상 일정한 정책</a:t>
            </a:r>
          </a:p>
        </p:txBody>
      </p:sp>
      <p:sp>
        <p:nvSpPr>
          <p:cNvPr id="35" name="TextBox 34">
            <a:extLst>
              <a:ext uri="{FF2B5EF4-FFF2-40B4-BE49-F238E27FC236}">
                <a16:creationId xmlns:a16="http://schemas.microsoft.com/office/drawing/2014/main" id="{8B8D848B-F29B-441E-BEE3-1FFDF6BB0F40}"/>
              </a:ext>
            </a:extLst>
          </p:cNvPr>
          <p:cNvSpPr txBox="1"/>
          <p:nvPr/>
        </p:nvSpPr>
        <p:spPr>
          <a:xfrm>
            <a:off x="4819074" y="2574523"/>
            <a:ext cx="939681" cy="261610"/>
          </a:xfrm>
          <a:prstGeom prst="rect">
            <a:avLst/>
          </a:prstGeom>
          <a:noFill/>
        </p:spPr>
        <p:txBody>
          <a:bodyPr wrap="none" rtlCol="0">
            <a:spAutoFit/>
          </a:bodyPr>
          <a:lstStyle/>
          <a:p>
            <a:r>
              <a:rPr lang="ko-KR" altLang="en-US" sz="1100" b="1" dirty="0">
                <a:solidFill>
                  <a:srgbClr val="C00000"/>
                </a:solidFill>
              </a:rPr>
              <a:t>확률적 정책</a:t>
            </a:r>
          </a:p>
        </p:txBody>
      </p:sp>
      <p:sp>
        <p:nvSpPr>
          <p:cNvPr id="37" name="TextBox 36">
            <a:extLst>
              <a:ext uri="{FF2B5EF4-FFF2-40B4-BE49-F238E27FC236}">
                <a16:creationId xmlns:a16="http://schemas.microsoft.com/office/drawing/2014/main" id="{4EDDF75E-A92F-4E92-B7F2-E5B28E02C099}"/>
              </a:ext>
            </a:extLst>
          </p:cNvPr>
          <p:cNvSpPr txBox="1"/>
          <p:nvPr/>
        </p:nvSpPr>
        <p:spPr>
          <a:xfrm>
            <a:off x="2519205" y="3115534"/>
            <a:ext cx="4381328" cy="261610"/>
          </a:xfrm>
          <a:prstGeom prst="rect">
            <a:avLst/>
          </a:prstGeom>
          <a:noFill/>
        </p:spPr>
        <p:txBody>
          <a:bodyPr wrap="none" rtlCol="0">
            <a:spAutoFit/>
          </a:bodyPr>
          <a:lstStyle/>
          <a:p>
            <a:r>
              <a:rPr lang="ko-KR" altLang="en-US" sz="1100" b="1" dirty="0">
                <a:solidFill>
                  <a:srgbClr val="C00000"/>
                </a:solidFill>
              </a:rPr>
              <a:t>현재 상태 </a:t>
            </a:r>
            <a:r>
              <a:rPr lang="en-US" altLang="ko-KR" sz="1100" b="1" dirty="0">
                <a:solidFill>
                  <a:srgbClr val="C00000"/>
                </a:solidFill>
              </a:rPr>
              <a:t>“</a:t>
            </a:r>
            <a:r>
              <a:rPr lang="en-US" altLang="ko-KR" sz="1100" b="1" i="1" dirty="0">
                <a:solidFill>
                  <a:srgbClr val="C00000"/>
                </a:solidFill>
              </a:rPr>
              <a:t>s”</a:t>
            </a:r>
            <a:r>
              <a:rPr lang="en-US" altLang="ko-KR" sz="1100" b="1" dirty="0">
                <a:solidFill>
                  <a:srgbClr val="C00000"/>
                </a:solidFill>
              </a:rPr>
              <a:t> </a:t>
            </a:r>
            <a:r>
              <a:rPr lang="ko-KR" altLang="en-US" sz="1100" b="1" dirty="0">
                <a:solidFill>
                  <a:srgbClr val="C00000"/>
                </a:solidFill>
              </a:rPr>
              <a:t>에서 </a:t>
            </a:r>
            <a:r>
              <a:rPr lang="en-US" altLang="ko-KR" sz="1100" b="1" dirty="0">
                <a:solidFill>
                  <a:srgbClr val="C00000"/>
                </a:solidFill>
              </a:rPr>
              <a:t>value</a:t>
            </a:r>
            <a:r>
              <a:rPr lang="ko-KR" altLang="en-US" sz="1100" b="1" dirty="0">
                <a:solidFill>
                  <a:srgbClr val="C00000"/>
                </a:solidFill>
              </a:rPr>
              <a:t>가 얼마인지 정량적으로 표현해주는 함수</a:t>
            </a:r>
          </a:p>
        </p:txBody>
      </p:sp>
      <p:sp>
        <p:nvSpPr>
          <p:cNvPr id="39" name="TextBox 38">
            <a:extLst>
              <a:ext uri="{FF2B5EF4-FFF2-40B4-BE49-F238E27FC236}">
                <a16:creationId xmlns:a16="http://schemas.microsoft.com/office/drawing/2014/main" id="{B4FF5A2C-B2D0-45C2-90C8-DFB7CB1BC018}"/>
              </a:ext>
            </a:extLst>
          </p:cNvPr>
          <p:cNvSpPr txBox="1"/>
          <p:nvPr/>
        </p:nvSpPr>
        <p:spPr>
          <a:xfrm>
            <a:off x="4489585" y="5301040"/>
            <a:ext cx="4821897" cy="307777"/>
          </a:xfrm>
          <a:prstGeom prst="rect">
            <a:avLst/>
          </a:prstGeom>
          <a:noFill/>
        </p:spPr>
        <p:txBody>
          <a:bodyPr wrap="none" rtlCol="0">
            <a:spAutoFit/>
          </a:bodyPr>
          <a:lstStyle/>
          <a:p>
            <a:pPr marL="171450" indent="-171450">
              <a:buFont typeface="Wingdings" panose="05000000000000000000" pitchFamily="2" charset="2"/>
              <a:buChar char="§"/>
            </a:pPr>
            <a:r>
              <a:rPr lang="en-US" altLang="ko-KR" sz="1400" b="1" dirty="0">
                <a:solidFill>
                  <a:srgbClr val="C00000"/>
                </a:solidFill>
              </a:rPr>
              <a:t>How much reward will I get from action </a:t>
            </a:r>
            <a:r>
              <a:rPr lang="en-US" altLang="ko-KR" sz="1400" b="1" i="1" dirty="0">
                <a:solidFill>
                  <a:srgbClr val="C00000"/>
                </a:solidFill>
                <a:highlight>
                  <a:srgbClr val="FFFF00"/>
                </a:highlight>
              </a:rPr>
              <a:t>a</a:t>
            </a:r>
            <a:r>
              <a:rPr lang="en-US" altLang="ko-KR" sz="1400" b="1" i="1" dirty="0">
                <a:solidFill>
                  <a:srgbClr val="C00000"/>
                </a:solidFill>
              </a:rPr>
              <a:t> </a:t>
            </a:r>
            <a:r>
              <a:rPr lang="en-US" altLang="ko-KR" sz="1400" b="1" dirty="0">
                <a:solidFill>
                  <a:srgbClr val="C00000"/>
                </a:solidFill>
              </a:rPr>
              <a:t>in state </a:t>
            </a:r>
            <a:r>
              <a:rPr lang="en-US" altLang="ko-KR" sz="1400" b="1" i="1" dirty="0">
                <a:solidFill>
                  <a:srgbClr val="C00000"/>
                </a:solidFill>
                <a:highlight>
                  <a:srgbClr val="FFFF00"/>
                </a:highlight>
              </a:rPr>
              <a:t>s</a:t>
            </a:r>
            <a:endParaRPr lang="ko-KR" altLang="en-US" sz="1400" b="1" i="1" dirty="0">
              <a:solidFill>
                <a:srgbClr val="C00000"/>
              </a:solidFill>
              <a:highlight>
                <a:srgbClr val="FFFF00"/>
              </a:highligh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51AB23-F97F-4FE9-ABC0-0A77E46C9594}"/>
                  </a:ext>
                </a:extLst>
              </p:cNvPr>
              <p:cNvSpPr txBox="1"/>
              <p:nvPr/>
            </p:nvSpPr>
            <p:spPr>
              <a:xfrm>
                <a:off x="1360021" y="4851001"/>
                <a:ext cx="3980301" cy="338554"/>
              </a:xfrm>
              <a:prstGeom prst="rect">
                <a:avLst/>
              </a:prstGeom>
              <a:noFill/>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smtClean="0">
                        <a:latin typeface="Cambria Math" panose="02040503050406030204" pitchFamily="18" charset="0"/>
                      </a:rPr>
                      <m:t>(</m:t>
                    </m:r>
                    <m:r>
                      <a:rPr lang="en-US" altLang="ko-KR" sz="1600" i="1" smtClean="0">
                        <a:latin typeface="Cambria Math" panose="02040503050406030204" pitchFamily="18" charset="0"/>
                      </a:rPr>
                      <m:t>𝑠</m:t>
                    </m:r>
                    <m:r>
                      <a:rPr lang="en-US" altLang="ko-KR" sz="1600" i="1" smtClean="0">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𝐸</m:t>
                        </m:r>
                      </m:e>
                      <m:sub>
                        <m:r>
                          <a:rPr lang="ko-KR" altLang="en-US" sz="1600" i="1">
                            <a:latin typeface="Cambria Math" panose="02040503050406030204" pitchFamily="18" charset="0"/>
                          </a:rPr>
                          <m:t>𝜋</m:t>
                        </m:r>
                      </m:sub>
                    </m:sSub>
                  </m:oMath>
                </a14:m>
                <a:r>
                  <a:rPr lang="en-US" altLang="ko-KR" sz="1600" dirty="0"/>
                  <a:t>[</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𝑅</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m:t>
                    </m:r>
                    <m:r>
                      <a:rPr lang="ko-KR" altLang="en-US" sz="1600" i="1">
                        <a:latin typeface="Cambria Math" panose="02040503050406030204" pitchFamily="18" charset="0"/>
                      </a:rPr>
                      <m:t>𝛾</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𝑆</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i="1">
                        <a:latin typeface="Cambria Math" panose="02040503050406030204" pitchFamily="18" charset="0"/>
                      </a:rPr>
                      <m:t>)</m:t>
                    </m:r>
                  </m:oMath>
                </a14:m>
                <a:r>
                  <a:rPr lang="en-US" altLang="ko-KR" sz="1600" dirty="0"/>
                  <a:t>| </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i="1">
                            <a:latin typeface="Cambria Math" panose="02040503050406030204" pitchFamily="18" charset="0"/>
                          </a:rPr>
                          <m:t>𝑡</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𝑠</m:t>
                    </m:r>
                  </m:oMath>
                </a14:m>
                <a:r>
                  <a:rPr lang="en-US" altLang="ko-KR" sz="1600" dirty="0"/>
                  <a:t>]</a:t>
                </a:r>
                <a:endParaRPr lang="ko-KR" altLang="en-US" sz="1600" dirty="0"/>
              </a:p>
            </p:txBody>
          </p:sp>
        </mc:Choice>
        <mc:Fallback xmlns="">
          <p:sp>
            <p:nvSpPr>
              <p:cNvPr id="41" name="TextBox 40">
                <a:extLst>
                  <a:ext uri="{FF2B5EF4-FFF2-40B4-BE49-F238E27FC236}">
                    <a16:creationId xmlns:a16="http://schemas.microsoft.com/office/drawing/2014/main" id="{9851AB23-F97F-4FE9-ABC0-0A77E46C9594}"/>
                  </a:ext>
                </a:extLst>
              </p:cNvPr>
              <p:cNvSpPr txBox="1">
                <a:spLocks noRot="1" noChangeAspect="1" noMove="1" noResize="1" noEditPoints="1" noAdjustHandles="1" noChangeArrowheads="1" noChangeShapeType="1" noTextEdit="1"/>
              </p:cNvSpPr>
              <p:nvPr/>
            </p:nvSpPr>
            <p:spPr>
              <a:xfrm>
                <a:off x="1360021" y="4851001"/>
                <a:ext cx="3980301" cy="338554"/>
              </a:xfrm>
              <a:prstGeom prst="rect">
                <a:avLst/>
              </a:prstGeom>
              <a:blipFill>
                <a:blip r:embed="rId8"/>
                <a:stretch>
                  <a:fillRect t="-5455" b="-23636"/>
                </a:stretch>
              </a:blipFill>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1587FCD-37EA-4B79-A5D7-B8A8EB0E561D}"/>
              </a:ext>
            </a:extLst>
          </p:cNvPr>
          <p:cNvSpPr/>
          <p:nvPr/>
        </p:nvSpPr>
        <p:spPr>
          <a:xfrm>
            <a:off x="381593" y="5259152"/>
            <a:ext cx="506670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Q-function (</a:t>
            </a:r>
            <a:r>
              <a:rPr lang="en-US" altLang="ko-KR" b="1" dirty="0">
                <a:highlight>
                  <a:srgbClr val="FFFF00"/>
                </a:highlight>
              </a:rPr>
              <a:t>action-value</a:t>
            </a:r>
            <a:r>
              <a:rPr lang="en-US" altLang="ko-KR" b="1" dirty="0"/>
              <a:t> function)</a:t>
            </a:r>
          </a:p>
        </p:txBody>
      </p:sp>
      <p:pic>
        <p:nvPicPr>
          <p:cNvPr id="53" name="그림 52">
            <a:extLst>
              <a:ext uri="{FF2B5EF4-FFF2-40B4-BE49-F238E27FC236}">
                <a16:creationId xmlns:a16="http://schemas.microsoft.com/office/drawing/2014/main" id="{E026DD43-654F-42F5-B3D8-7372B3C1F8DF}"/>
              </a:ext>
            </a:extLst>
          </p:cNvPr>
          <p:cNvPicPr>
            <a:picLocks noChangeAspect="1"/>
          </p:cNvPicPr>
          <p:nvPr/>
        </p:nvPicPr>
        <p:blipFill>
          <a:blip r:embed="rId9"/>
          <a:stretch>
            <a:fillRect/>
          </a:stretch>
        </p:blipFill>
        <p:spPr>
          <a:xfrm>
            <a:off x="773565" y="5737617"/>
            <a:ext cx="5601354" cy="1019263"/>
          </a:xfrm>
          <a:prstGeom prst="rect">
            <a:avLst/>
          </a:prstGeom>
        </p:spPr>
      </p:pic>
      <p:pic>
        <p:nvPicPr>
          <p:cNvPr id="57" name="그림 56">
            <a:extLst>
              <a:ext uri="{FF2B5EF4-FFF2-40B4-BE49-F238E27FC236}">
                <a16:creationId xmlns:a16="http://schemas.microsoft.com/office/drawing/2014/main" id="{1983AF6D-59B9-48AD-B87E-A5BBEC4831A3}"/>
              </a:ext>
            </a:extLst>
          </p:cNvPr>
          <p:cNvPicPr>
            <a:picLocks noChangeAspect="1"/>
          </p:cNvPicPr>
          <p:nvPr/>
        </p:nvPicPr>
        <p:blipFill>
          <a:blip r:embed="rId10"/>
          <a:stretch>
            <a:fillRect/>
          </a:stretch>
        </p:blipFill>
        <p:spPr>
          <a:xfrm>
            <a:off x="7374818" y="5673805"/>
            <a:ext cx="4381328" cy="1172955"/>
          </a:xfrm>
          <a:prstGeom prst="rect">
            <a:avLst/>
          </a:prstGeom>
        </p:spPr>
      </p:pic>
      <p:sp>
        <p:nvSpPr>
          <p:cNvPr id="58" name="직사각형 57">
            <a:extLst>
              <a:ext uri="{FF2B5EF4-FFF2-40B4-BE49-F238E27FC236}">
                <a16:creationId xmlns:a16="http://schemas.microsoft.com/office/drawing/2014/main" id="{11292D16-036A-4C2D-B9E6-D56DCD221FF7}"/>
              </a:ext>
            </a:extLst>
          </p:cNvPr>
          <p:cNvSpPr/>
          <p:nvPr/>
        </p:nvSpPr>
        <p:spPr>
          <a:xfrm>
            <a:off x="3445380" y="6482201"/>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9" name="연결선: 꺾임 58">
            <a:extLst>
              <a:ext uri="{FF2B5EF4-FFF2-40B4-BE49-F238E27FC236}">
                <a16:creationId xmlns:a16="http://schemas.microsoft.com/office/drawing/2014/main" id="{323088F6-6980-4E8C-8F5D-24AE5D24C459}"/>
              </a:ext>
            </a:extLst>
          </p:cNvPr>
          <p:cNvCxnSpPr>
            <a:cxnSpLocks/>
            <a:stCxn id="63" idx="1"/>
            <a:endCxn id="58" idx="0"/>
          </p:cNvCxnSpPr>
          <p:nvPr/>
        </p:nvCxnSpPr>
        <p:spPr>
          <a:xfrm rot="10800000" flipV="1">
            <a:off x="3533203" y="6357771"/>
            <a:ext cx="4888357" cy="12443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70AE5D56-838C-40AB-8BC7-DCB6968A5803}"/>
              </a:ext>
            </a:extLst>
          </p:cNvPr>
          <p:cNvSpPr/>
          <p:nvPr/>
        </p:nvSpPr>
        <p:spPr>
          <a:xfrm>
            <a:off x="8421559" y="6282647"/>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6BC84BBC-8453-4190-9212-F3778B303BC8}"/>
              </a:ext>
            </a:extLst>
          </p:cNvPr>
          <p:cNvSpPr>
            <a:spLocks noGrp="1"/>
          </p:cNvSpPr>
          <p:nvPr>
            <p:ph type="sldNum" sz="quarter" idx="12"/>
          </p:nvPr>
        </p:nvSpPr>
        <p:spPr/>
        <p:txBody>
          <a:bodyPr/>
          <a:lstStyle/>
          <a:p>
            <a:fld id="{7F1C8D6D-6533-4E78-8747-C5996EA27197}" type="slidenum">
              <a:rPr lang="ko-KR" altLang="en-US" smtClean="0"/>
              <a:t>11</a:t>
            </a:fld>
            <a:endParaRPr lang="ko-KR" altLang="en-US"/>
          </a:p>
        </p:txBody>
      </p:sp>
    </p:spTree>
    <p:extLst>
      <p:ext uri="{BB962C8B-B14F-4D97-AF65-F5344CB8AC3E}">
        <p14:creationId xmlns:p14="http://schemas.microsoft.com/office/powerpoint/2010/main" val="123877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Optimal Value Functions(Q-function)</a:t>
            </a:r>
          </a:p>
        </p:txBody>
      </p:sp>
      <p:sp>
        <p:nvSpPr>
          <p:cNvPr id="3" name="TextBox 2">
            <a:extLst>
              <a:ext uri="{FF2B5EF4-FFF2-40B4-BE49-F238E27FC236}">
                <a16:creationId xmlns:a16="http://schemas.microsoft.com/office/drawing/2014/main" id="{DFE13638-3647-4E90-83D2-96D5C403045D}"/>
              </a:ext>
            </a:extLst>
          </p:cNvPr>
          <p:cNvSpPr txBox="1"/>
          <p:nvPr/>
        </p:nvSpPr>
        <p:spPr>
          <a:xfrm>
            <a:off x="757212" y="1642888"/>
            <a:ext cx="5682343"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An optimal value function is the maximum achievable value</a:t>
            </a:r>
            <a:endParaRPr lang="ko-KR" altLang="en-US"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C06F63C2-8DB1-48DD-8636-0FA8E42465AE}"/>
                  </a:ext>
                </a:extLst>
              </p:cNvPr>
              <p:cNvSpPr/>
              <p:nvPr/>
            </p:nvSpPr>
            <p:spPr>
              <a:xfrm>
                <a:off x="757212" y="2651132"/>
                <a:ext cx="5682343" cy="288677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state-value function</a:t>
                </a:r>
                <a:r>
                  <a:rPr lang="en-US" altLang="ko-KR" dirty="0">
                    <a:solidFill>
                      <a:srgbClr val="C00000"/>
                    </a:solidFill>
                  </a:rPr>
                  <a:t> </a:t>
                </a:r>
                <a14:m>
                  <m:oMath xmlns:m="http://schemas.openxmlformats.org/officeDocument/2006/math">
                    <m:sSub>
                      <m:sSubPr>
                        <m:ctrlPr>
                          <a:rPr lang="en-US" altLang="ko-KR" i="1" smtClean="0">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𝑣</m:t>
                        </m:r>
                      </m:e>
                      <m:sub>
                        <m:r>
                          <a:rPr lang="en-US" altLang="ko-KR" b="0" i="1" smtClean="0">
                            <a:solidFill>
                              <a:srgbClr val="C00000"/>
                            </a:solidFill>
                            <a:latin typeface="Cambria Math" panose="02040503050406030204" pitchFamily="18" charset="0"/>
                          </a:rPr>
                          <m:t>∗</m:t>
                        </m:r>
                      </m:sub>
                    </m:sSub>
                    <m:r>
                      <a:rPr lang="en-US" altLang="ko-KR" b="0" i="1" smtClean="0">
                        <a:solidFill>
                          <a:srgbClr val="C00000"/>
                        </a:solidFill>
                        <a:latin typeface="Cambria Math" panose="02040503050406030204" pitchFamily="18" charset="0"/>
                      </a:rPr>
                      <m:t>(</m:t>
                    </m:r>
                    <m:r>
                      <a:rPr lang="en-US" altLang="ko-KR" b="0" i="1" smtClean="0">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oMath>
                </a14:m>
                <a:r>
                  <a:rPr lang="en-US" altLang="ko-KR" dirty="0">
                    <a:solidFill>
                      <a:schemeClr val="tx1"/>
                    </a:solidFill>
                  </a:rPr>
                  <a:t> is the maximum value function over all policies</a:t>
                </a: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action-value function</a:t>
                </a:r>
                <a:r>
                  <a:rPr lang="en-US" altLang="ko-KR" dirty="0">
                    <a:solidFill>
                      <a:srgbClr val="C00000"/>
                    </a:solidFill>
                  </a:rPr>
                  <a:t> </a:t>
                </a:r>
                <a14:m>
                  <m:oMath xmlns:m="http://schemas.openxmlformats.org/officeDocument/2006/math">
                    <m:sSub>
                      <m:sSubPr>
                        <m:ctrlPr>
                          <a:rPr lang="en-US" altLang="ko-KR" i="1">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𝑞</m:t>
                        </m:r>
                      </m:e>
                      <m:sub>
                        <m:r>
                          <a:rPr lang="en-US" altLang="ko-KR" i="1">
                            <a:solidFill>
                              <a:srgbClr val="C00000"/>
                            </a:solidFill>
                            <a:latin typeface="Cambria Math" panose="02040503050406030204" pitchFamily="18" charset="0"/>
                          </a:rPr>
                          <m:t>∗</m:t>
                        </m:r>
                      </m:sub>
                    </m:sSub>
                    <m:r>
                      <a:rPr lang="en-US" altLang="ko-KR" i="1">
                        <a:solidFill>
                          <a:srgbClr val="C00000"/>
                        </a:solidFill>
                        <a:latin typeface="Cambria Math" panose="02040503050406030204" pitchFamily="18" charset="0"/>
                      </a:rPr>
                      <m:t>(</m:t>
                    </m:r>
                    <m:r>
                      <a:rPr lang="en-US" altLang="ko-KR" i="1">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r>
                      <m:rPr>
                        <m:nor/>
                      </m:rPr>
                      <a:rPr lang="en-US" altLang="ko-KR" dirty="0" smtClean="0">
                        <a:solidFill>
                          <a:srgbClr val="C00000"/>
                        </a:solidFill>
                      </a:rPr>
                      <m:t>a</m:t>
                    </m:r>
                    <m:r>
                      <a:rPr lang="en-US" altLang="ko-KR" i="1">
                        <a:solidFill>
                          <a:srgbClr val="C00000"/>
                        </a:solidFill>
                        <a:latin typeface="Cambria Math" panose="02040503050406030204" pitchFamily="18" charset="0"/>
                      </a:rPr>
                      <m:t>)</m:t>
                    </m:r>
                  </m:oMath>
                </a14:m>
                <a:r>
                  <a:rPr lang="en-US" altLang="ko-KR" dirty="0">
                    <a:solidFill>
                      <a:schemeClr val="tx1"/>
                    </a:solidFill>
                  </a:rPr>
                  <a:t> is the maximum action-value function over all policies</a:t>
                </a:r>
              </a:p>
              <a:p>
                <a:endParaRPr lang="en-US" altLang="ko-KR" dirty="0">
                  <a:solidFill>
                    <a:schemeClr val="tx1"/>
                  </a:solidFill>
                </a:endParaRPr>
              </a:p>
              <a:p>
                <a:endParaRPr lang="en-US" altLang="ko-KR" dirty="0">
                  <a:solidFill>
                    <a:schemeClr val="tx1"/>
                  </a:solidFill>
                </a:endParaRPr>
              </a:p>
            </p:txBody>
          </p:sp>
        </mc:Choice>
        <mc:Fallback xmlns="">
          <p:sp>
            <p:nvSpPr>
              <p:cNvPr id="15" name="직사각형 14">
                <a:extLst>
                  <a:ext uri="{FF2B5EF4-FFF2-40B4-BE49-F238E27FC236}">
                    <a16:creationId xmlns:a16="http://schemas.microsoft.com/office/drawing/2014/main" id="{C06F63C2-8DB1-48DD-8636-0FA8E42465AE}"/>
                  </a:ext>
                </a:extLst>
              </p:cNvPr>
              <p:cNvSpPr>
                <a:spLocks noRot="1" noChangeAspect="1" noMove="1" noResize="1" noEditPoints="1" noAdjustHandles="1" noChangeArrowheads="1" noChangeShapeType="1" noTextEdit="1"/>
              </p:cNvSpPr>
              <p:nvPr/>
            </p:nvSpPr>
            <p:spPr>
              <a:xfrm>
                <a:off x="757212" y="2651132"/>
                <a:ext cx="5682343" cy="2886775"/>
              </a:xfrm>
              <a:prstGeom prst="rect">
                <a:avLst/>
              </a:prstGeom>
              <a:blipFill>
                <a:blip r:embed="rId2"/>
                <a:stretch>
                  <a:fillRect l="-749"/>
                </a:stretch>
              </a:blipFill>
              <a:ln>
                <a:solidFill>
                  <a:schemeClr val="accent1">
                    <a:lumMod val="40000"/>
                    <a:lumOff val="60000"/>
                  </a:schemeClr>
                </a:solid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54D3FF6-149B-42D1-8FC8-C9999C9DACF9}"/>
              </a:ext>
            </a:extLst>
          </p:cNvPr>
          <p:cNvSpPr/>
          <p:nvPr/>
        </p:nvSpPr>
        <p:spPr>
          <a:xfrm>
            <a:off x="757212" y="2462432"/>
            <a:ext cx="5682343"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a:t>
            </a:r>
            <a:endParaRPr lang="ko-KR" altLang="en-US"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6DC3C5-13B0-487A-80B4-75E56F93A52E}"/>
                  </a:ext>
                </a:extLst>
              </p:cNvPr>
              <p:cNvSpPr txBox="1"/>
              <p:nvPr/>
            </p:nvSpPr>
            <p:spPr>
              <a:xfrm>
                <a:off x="2251662" y="3560533"/>
                <a:ext cx="2365125"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𝑣</m:t>
                          </m:r>
                        </m:e>
                        <m:sub>
                          <m:r>
                            <a:rPr lang="en-US" altLang="ko-KR" b="0" i="1" smtClean="0">
                              <a:latin typeface="Cambria Math" panose="02040503050406030204" pitchFamily="18" charset="0"/>
                            </a:rPr>
                            <m:t>∗</m:t>
                          </m:r>
                        </m:sub>
                      </m:sSub>
                      <m:d>
                        <m:dPr>
                          <m:ctrlPr>
                            <a:rPr lang="en-US" altLang="ko-KR" i="1" smtClean="0">
                              <a:latin typeface="Cambria Math" panose="02040503050406030204" pitchFamily="18" charset="0"/>
                            </a:rPr>
                          </m:ctrlPr>
                        </m:dPr>
                        <m:e>
                          <m:r>
                            <a:rPr lang="en-US" altLang="ko-KR" i="1" smtClean="0">
                              <a:latin typeface="Cambria Math" panose="02040503050406030204" pitchFamily="18" charset="0"/>
                            </a:rPr>
                            <m:t>𝑠</m:t>
                          </m:r>
                        </m:e>
                      </m:d>
                      <m:r>
                        <a:rPr lang="en-US" altLang="ko-KR" b="0" i="1" smtClean="0">
                          <a:latin typeface="Cambria Math" panose="02040503050406030204" pitchFamily="18" charset="0"/>
                        </a:rPr>
                        <m:t>=</m:t>
                      </m:r>
                      <m:func>
                        <m:funcPr>
                          <m:ctrlPr>
                            <a:rPr lang="en-US" altLang="ko-KR" i="1">
                              <a:latin typeface="Cambria Math" panose="02040503050406030204" pitchFamily="18" charset="0"/>
                            </a:rPr>
                          </m:ctrlPr>
                        </m:funcPr>
                        <m:fName>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r>
                                <a:rPr lang="ko-KR" altLang="en-US" i="1">
                                  <a:latin typeface="Cambria Math" panose="02040503050406030204" pitchFamily="18" charset="0"/>
                                </a:rPr>
                                <m:t>𝜋</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𝑣</m:t>
                              </m:r>
                            </m:e>
                            <m:sub>
                              <m:r>
                                <a:rPr lang="ko-KR" altLang="en-US" i="1">
                                  <a:latin typeface="Cambria Math" panose="02040503050406030204" pitchFamily="18" charset="0"/>
                                </a:rPr>
                                <m:t>𝜋</m:t>
                              </m:r>
                            </m:sub>
                          </m:sSub>
                          <m:r>
                            <a:rPr lang="en-US" altLang="ko-KR" i="1">
                              <a:latin typeface="Cambria Math" panose="02040503050406030204" pitchFamily="18" charset="0"/>
                            </a:rPr>
                            <m:t>(</m:t>
                          </m:r>
                          <m:r>
                            <a:rPr lang="en-US" altLang="ko-KR" i="1">
                              <a:latin typeface="Cambria Math" panose="02040503050406030204" pitchFamily="18" charset="0"/>
                            </a:rPr>
                            <m:t>𝑠</m:t>
                          </m:r>
                          <m:r>
                            <a:rPr lang="en-US" altLang="ko-KR" i="1">
                              <a:latin typeface="Cambria Math" panose="02040503050406030204" pitchFamily="18" charset="0"/>
                            </a:rPr>
                            <m:t>)</m:t>
                          </m:r>
                        </m:e>
                      </m:func>
                    </m:oMath>
                  </m:oMathPara>
                </a14:m>
                <a:endParaRPr lang="ko-KR" altLang="en-US" dirty="0"/>
              </a:p>
            </p:txBody>
          </p:sp>
        </mc:Choice>
        <mc:Fallback xmlns="">
          <p:sp>
            <p:nvSpPr>
              <p:cNvPr id="17" name="TextBox 16">
                <a:extLst>
                  <a:ext uri="{FF2B5EF4-FFF2-40B4-BE49-F238E27FC236}">
                    <a16:creationId xmlns:a16="http://schemas.microsoft.com/office/drawing/2014/main" id="{126DC3C5-13B0-487A-80B4-75E56F93A52E}"/>
                  </a:ext>
                </a:extLst>
              </p:cNvPr>
              <p:cNvSpPr txBox="1">
                <a:spLocks noRot="1" noChangeAspect="1" noMove="1" noResize="1" noEditPoints="1" noAdjustHandles="1" noChangeArrowheads="1" noChangeShapeType="1" noTextEdit="1"/>
              </p:cNvSpPr>
              <p:nvPr/>
            </p:nvSpPr>
            <p:spPr>
              <a:xfrm>
                <a:off x="2251662" y="3560533"/>
                <a:ext cx="2365125" cy="4547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F98828-15AB-461F-A7BC-B7569C0CE942}"/>
                  </a:ext>
                </a:extLst>
              </p:cNvPr>
              <p:cNvSpPr txBox="1"/>
              <p:nvPr/>
            </p:nvSpPr>
            <p:spPr>
              <a:xfrm>
                <a:off x="2090490" y="4905113"/>
                <a:ext cx="2687467"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d>
                        <m:dPr>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dirty="0">
                              <a:solidFill>
                                <a:schemeClr val="tx1"/>
                              </a:solidFill>
                            </a:rPr>
                            <m:t>a</m:t>
                          </m:r>
                        </m:e>
                      </m:d>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a:solidFill>
                                    <a:schemeClr val="tx1"/>
                                  </a:solidFill>
                                  <a:latin typeface="Cambria Math" panose="02040503050406030204" pitchFamily="18" charset="0"/>
                                </a:rPr>
                                <m:t>max</m:t>
                              </m:r>
                            </m:e>
                            <m:lim>
                              <m:r>
                                <a:rPr lang="ko-KR" altLang="en-US" i="1">
                                  <a:solidFill>
                                    <a:schemeClr val="tx1"/>
                                  </a:solidFill>
                                  <a:latin typeface="Cambria Math" panose="02040503050406030204" pitchFamily="18" charset="0"/>
                                </a:rPr>
                                <m:t>𝜋</m:t>
                              </m:r>
                            </m:lim>
                          </m:limLow>
                        </m:fName>
                        <m:e>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𝑞</m:t>
                              </m:r>
                            </m:e>
                            <m:sub>
                              <m:r>
                                <a:rPr lang="ko-KR" altLang="en-US" i="1">
                                  <a:solidFill>
                                    <a:schemeClr val="tx1"/>
                                  </a:solidFill>
                                  <a:latin typeface="Cambria Math" panose="02040503050406030204" pitchFamily="18" charset="0"/>
                                </a:rPr>
                                <m:t>𝜋</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18" name="TextBox 17">
                <a:extLst>
                  <a:ext uri="{FF2B5EF4-FFF2-40B4-BE49-F238E27FC236}">
                    <a16:creationId xmlns:a16="http://schemas.microsoft.com/office/drawing/2014/main" id="{64F98828-15AB-461F-A7BC-B7569C0CE942}"/>
                  </a:ext>
                </a:extLst>
              </p:cNvPr>
              <p:cNvSpPr txBox="1">
                <a:spLocks noRot="1" noChangeAspect="1" noMove="1" noResize="1" noEditPoints="1" noAdjustHandles="1" noChangeArrowheads="1" noChangeShapeType="1" noTextEdit="1"/>
              </p:cNvSpPr>
              <p:nvPr/>
            </p:nvSpPr>
            <p:spPr>
              <a:xfrm>
                <a:off x="2090490" y="4905113"/>
                <a:ext cx="2687467" cy="45474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FFB9CC-9196-4954-86F8-AFD3BEBE1D9B}"/>
                  </a:ext>
                </a:extLst>
              </p:cNvPr>
              <p:cNvSpPr txBox="1"/>
              <p:nvPr/>
            </p:nvSpPr>
            <p:spPr>
              <a:xfrm>
                <a:off x="1928064" y="6080551"/>
                <a:ext cx="3339455" cy="503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solidFill>
                                <a:schemeClr val="tx1"/>
                              </a:solidFill>
                              <a:latin typeface="Cambria Math" panose="02040503050406030204" pitchFamily="18" charset="0"/>
                            </a:rPr>
                          </m:ctrlPr>
                        </m:sSupPr>
                        <m:e>
                          <m:r>
                            <a:rPr lang="ko-KR" altLang="en-US" i="1">
                              <a:latin typeface="Cambria Math" panose="02040503050406030204" pitchFamily="18" charset="0"/>
                            </a:rPr>
                            <m:t>𝜋</m:t>
                          </m:r>
                        </m:e>
                        <m:sup>
                          <m:r>
                            <a:rPr lang="en-US" altLang="ko-KR" b="0" i="1" smtClean="0">
                              <a:solidFill>
                                <a:schemeClr val="tx1"/>
                              </a:solidFill>
                              <a:latin typeface="Cambria Math" panose="02040503050406030204" pitchFamily="18" charset="0"/>
                            </a:rPr>
                            <m:t>∗</m:t>
                          </m:r>
                        </m:sup>
                      </m:sSup>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b="0" i="0" smtClean="0">
                                  <a:solidFill>
                                    <a:schemeClr val="tx1"/>
                                  </a:solidFill>
                                  <a:latin typeface="Cambria Math" panose="02040503050406030204" pitchFamily="18" charset="0"/>
                                </a:rPr>
                                <m:t>arg</m:t>
                              </m:r>
                              <m:r>
                                <m:rPr>
                                  <m:sty m:val="p"/>
                                </m:rPr>
                                <a:rPr lang="en-US" altLang="ko-KR">
                                  <a:solidFill>
                                    <a:schemeClr val="tx1"/>
                                  </a:solidFill>
                                  <a:latin typeface="Cambria Math" panose="02040503050406030204" pitchFamily="18" charset="0"/>
                                </a:rPr>
                                <m:t>max</m:t>
                              </m:r>
                            </m:e>
                            <m:lim>
                              <m:r>
                                <m:rPr>
                                  <m:nor/>
                                </m:rPr>
                                <a:rPr lang="en-US" altLang="ko-KR" i="1" dirty="0"/>
                                <m:t>a</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22" name="TextBox 21">
                <a:extLst>
                  <a:ext uri="{FF2B5EF4-FFF2-40B4-BE49-F238E27FC236}">
                    <a16:creationId xmlns:a16="http://schemas.microsoft.com/office/drawing/2014/main" id="{F6FFB9CC-9196-4954-86F8-AFD3BEBE1D9B}"/>
                  </a:ext>
                </a:extLst>
              </p:cNvPr>
              <p:cNvSpPr txBox="1">
                <a:spLocks noRot="1" noChangeAspect="1" noMove="1" noResize="1" noEditPoints="1" noAdjustHandles="1" noChangeArrowheads="1" noChangeShapeType="1" noTextEdit="1"/>
              </p:cNvSpPr>
              <p:nvPr/>
            </p:nvSpPr>
            <p:spPr>
              <a:xfrm>
                <a:off x="1928064" y="6080551"/>
                <a:ext cx="3339455" cy="503343"/>
              </a:xfrm>
              <a:prstGeom prst="rect">
                <a:avLst/>
              </a:prstGeom>
              <a:blipFill>
                <a:blip r:embed="rId5"/>
                <a:stretch>
                  <a:fillRect b="-2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10785F-F2ED-47F2-B1C3-B74BAEFE9EDA}"/>
                  </a:ext>
                </a:extLst>
              </p:cNvPr>
              <p:cNvSpPr txBox="1"/>
              <p:nvPr/>
            </p:nvSpPr>
            <p:spPr>
              <a:xfrm>
                <a:off x="757212" y="5624710"/>
                <a:ext cx="4505914"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Once we have </a:t>
                </a:r>
                <a14:m>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oMath>
                </a14:m>
                <a:r>
                  <a:rPr lang="ko-KR" altLang="en-US" dirty="0"/>
                  <a:t> </a:t>
                </a:r>
                <a:r>
                  <a:rPr lang="en-US" altLang="ko-KR" dirty="0"/>
                  <a:t>we can act optimally.</a:t>
                </a:r>
                <a:endParaRPr lang="ko-KR" altLang="en-US" dirty="0"/>
              </a:p>
            </p:txBody>
          </p:sp>
        </mc:Choice>
        <mc:Fallback xmlns="">
          <p:sp>
            <p:nvSpPr>
              <p:cNvPr id="24" name="TextBox 23">
                <a:extLst>
                  <a:ext uri="{FF2B5EF4-FFF2-40B4-BE49-F238E27FC236}">
                    <a16:creationId xmlns:a16="http://schemas.microsoft.com/office/drawing/2014/main" id="{4A10785F-F2ED-47F2-B1C3-B74BAEFE9EDA}"/>
                  </a:ext>
                </a:extLst>
              </p:cNvPr>
              <p:cNvSpPr txBox="1">
                <a:spLocks noRot="1" noChangeAspect="1" noMove="1" noResize="1" noEditPoints="1" noAdjustHandles="1" noChangeArrowheads="1" noChangeShapeType="1" noTextEdit="1"/>
              </p:cNvSpPr>
              <p:nvPr/>
            </p:nvSpPr>
            <p:spPr>
              <a:xfrm>
                <a:off x="757212" y="5624710"/>
                <a:ext cx="4505914" cy="369332"/>
              </a:xfrm>
              <a:prstGeom prst="rect">
                <a:avLst/>
              </a:prstGeom>
              <a:blipFill>
                <a:blip r:embed="rId6"/>
                <a:stretch>
                  <a:fillRect l="-812" t="-10000" r="-1083" b="-2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21D1E9DC-E084-4DBD-9DFF-7E2F76C33EAE}"/>
              </a:ext>
            </a:extLst>
          </p:cNvPr>
          <p:cNvSpPr txBox="1"/>
          <p:nvPr/>
        </p:nvSpPr>
        <p:spPr>
          <a:xfrm>
            <a:off x="6878321" y="1642887"/>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Optimal value maximizes over all decisions. Informally</a:t>
            </a:r>
            <a:endParaRPr lang="ko-KR" altLang="en-US" dirty="0"/>
          </a:p>
        </p:txBody>
      </p:sp>
      <p:cxnSp>
        <p:nvCxnSpPr>
          <p:cNvPr id="28" name="직선 연결선 27">
            <a:extLst>
              <a:ext uri="{FF2B5EF4-FFF2-40B4-BE49-F238E27FC236}">
                <a16:creationId xmlns:a16="http://schemas.microsoft.com/office/drawing/2014/main" id="{65EBEBD7-FBCA-4E05-A217-FD11BF094B60}"/>
              </a:ext>
            </a:extLst>
          </p:cNvPr>
          <p:cNvCxnSpPr>
            <a:cxnSpLocks/>
          </p:cNvCxnSpPr>
          <p:nvPr/>
        </p:nvCxnSpPr>
        <p:spPr>
          <a:xfrm>
            <a:off x="6571635" y="1737360"/>
            <a:ext cx="0" cy="49885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3FF6F9-3D1A-487F-8EDF-8BBF33B5A0FE}"/>
                  </a:ext>
                </a:extLst>
              </p:cNvPr>
              <p:cNvSpPr txBox="1"/>
              <p:nvPr/>
            </p:nvSpPr>
            <p:spPr>
              <a:xfrm>
                <a:off x="7217513" y="2560391"/>
                <a:ext cx="4883044" cy="495585"/>
              </a:xfrm>
              <a:prstGeom prst="rect">
                <a:avLst/>
              </a:prstGeom>
              <a:noFill/>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+2</m:t>
                            </m:r>
                          </m:sub>
                        </m:sSub>
                        <m:r>
                          <a:rPr lang="en-US" altLang="ko-KR" b="0" i="1" smtClean="0">
                            <a:latin typeface="Cambria Math" panose="02040503050406030204" pitchFamily="18" charset="0"/>
                          </a:rPr>
                          <m:t>+ </m:t>
                        </m:r>
                      </m:e>
                    </m:func>
                  </m:oMath>
                </a14:m>
                <a:r>
                  <a:rPr lang="en-US" altLang="ko-KR" dirty="0"/>
                  <a:t> </a:t>
                </a:r>
                <a14:m>
                  <m:oMath xmlns:m="http://schemas.openxmlformats.org/officeDocument/2006/math">
                    <m:sSup>
                      <m:sSupPr>
                        <m:ctrlPr>
                          <a:rPr lang="en-US" altLang="ko-KR" i="1" smtClean="0">
                            <a:latin typeface="Cambria Math" panose="02040503050406030204" pitchFamily="18" charset="0"/>
                          </a:rPr>
                        </m:ctrlPr>
                      </m:sSupPr>
                      <m:e>
                        <m:r>
                          <m:rPr>
                            <m:sty m:val="p"/>
                          </m:rPr>
                          <a:rPr lang="el-GR" altLang="ko-KR" i="1">
                            <a:latin typeface="Cambria Math" panose="02040503050406030204" pitchFamily="18" charset="0"/>
                            <a:ea typeface="Cambria Math" panose="02040503050406030204" pitchFamily="18" charset="0"/>
                          </a:rPr>
                          <m:t>γ</m:t>
                        </m:r>
                      </m:e>
                      <m:sup>
                        <m:r>
                          <a:rPr lang="en-US" altLang="ko-KR" b="0" i="1" smtClean="0">
                            <a:latin typeface="Cambria Math" panose="02040503050406030204" pitchFamily="18" charset="0"/>
                          </a:rPr>
                          <m:t>2</m:t>
                        </m:r>
                      </m:sup>
                    </m:sSup>
                    <m:func>
                      <m:funcPr>
                        <m:ctrlPr>
                          <a:rPr lang="en-US" altLang="ko-KR" i="1" smtClean="0">
                            <a:latin typeface="Cambria Math" panose="02040503050406030204" pitchFamily="18" charset="0"/>
                          </a:rPr>
                        </m:ctrlPr>
                      </m:funcPr>
                      <m:fName>
                        <m:limLow>
                          <m:limLowPr>
                            <m:ctrlPr>
                              <a:rPr lang="en-US" altLang="ko-KR" i="1" smtClean="0">
                                <a:latin typeface="Cambria Math" panose="02040503050406030204" pitchFamily="18" charset="0"/>
                              </a:rPr>
                            </m:ctrlPr>
                          </m:limLowPr>
                          <m:e>
                            <m:r>
                              <m:rPr>
                                <m:sty m:val="p"/>
                              </m:rPr>
                              <a:rPr lang="en-US" altLang="ko-KR">
                                <a:latin typeface="Cambria Math" panose="02040503050406030204" pitchFamily="18" charset="0"/>
                              </a:rPr>
                              <m:t>max</m:t>
                            </m:r>
                          </m:e>
                          <m:lim>
                            <m:sSub>
                              <m:sSubPr>
                                <m:ctrlPr>
                                  <a:rPr lang="en-US" altLang="ko-KR" i="1">
                                    <a:latin typeface="Cambria Math" panose="02040503050406030204" pitchFamily="18" charset="0"/>
                                  </a:rPr>
                                </m:ctrlPr>
                              </m:sSubPr>
                              <m:e>
                                <m:r>
                                  <m:rPr>
                                    <m:nor/>
                                  </m:rPr>
                                  <a:rPr lang="en-US" altLang="ko-KR" i="1" dirty="0"/>
                                  <m:t>a</m:t>
                                </m:r>
                              </m:e>
                              <m:sub>
                                <m:r>
                                  <a:rPr lang="en-US" altLang="ko-KR" i="1">
                                    <a:latin typeface="Cambria Math" panose="02040503050406030204" pitchFamily="18" charset="0"/>
                                  </a:rPr>
                                  <m:t>𝑡</m:t>
                                </m:r>
                                <m:r>
                                  <a:rPr lang="en-US" altLang="ko-KR" i="1">
                                    <a:latin typeface="Cambria Math" panose="02040503050406030204" pitchFamily="18" charset="0"/>
                                  </a:rPr>
                                  <m:t>+2</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+3</m:t>
                            </m:r>
                          </m:sub>
                        </m:sSub>
                        <m:r>
                          <a:rPr lang="en-US" altLang="ko-KR" i="1">
                            <a:latin typeface="Cambria Math" panose="02040503050406030204" pitchFamily="18" charset="0"/>
                          </a:rPr>
                          <m:t>+ </m:t>
                        </m:r>
                      </m:e>
                    </m:func>
                  </m:oMath>
                </a14:m>
                <a:r>
                  <a:rPr lang="en-US" altLang="ko-KR" dirty="0">
                    <a:solidFill>
                      <a:schemeClr val="tx1"/>
                    </a:solidFill>
                  </a:rPr>
                  <a:t>…</a:t>
                </a:r>
                <a:endParaRPr lang="ko-KR" altLang="en-US" dirty="0">
                  <a:solidFill>
                    <a:schemeClr val="tx1"/>
                  </a:solidFill>
                </a:endParaRPr>
              </a:p>
            </p:txBody>
          </p:sp>
        </mc:Choice>
        <mc:Fallback xmlns="">
          <p:sp>
            <p:nvSpPr>
              <p:cNvPr id="32" name="TextBox 31">
                <a:extLst>
                  <a:ext uri="{FF2B5EF4-FFF2-40B4-BE49-F238E27FC236}">
                    <a16:creationId xmlns:a16="http://schemas.microsoft.com/office/drawing/2014/main" id="{173FF6F9-3D1A-487F-8EDF-8BBF33B5A0FE}"/>
                  </a:ext>
                </a:extLst>
              </p:cNvPr>
              <p:cNvSpPr txBox="1">
                <a:spLocks noRot="1" noChangeAspect="1" noMove="1" noResize="1" noEditPoints="1" noAdjustHandles="1" noChangeArrowheads="1" noChangeShapeType="1" noTextEdit="1"/>
              </p:cNvSpPr>
              <p:nvPr/>
            </p:nvSpPr>
            <p:spPr>
              <a:xfrm>
                <a:off x="7217513" y="2560391"/>
                <a:ext cx="4883044" cy="495585"/>
              </a:xfrm>
              <a:prstGeom prst="rect">
                <a:avLst/>
              </a:prstGeom>
              <a:blipFill>
                <a:blip r:embed="rId7"/>
                <a:stretch>
                  <a:fillRect t="-6173" b="-12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456058-BFAA-4505-B681-060F1F8F2D60}"/>
                  </a:ext>
                </a:extLst>
              </p:cNvPr>
              <p:cNvSpPr txBox="1"/>
              <p:nvPr/>
            </p:nvSpPr>
            <p:spPr>
              <a:xfrm>
                <a:off x="7739589" y="3047705"/>
                <a:ext cx="3491121" cy="495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nor/>
                                    </m:rPr>
                                    <a:rPr lang="en-US" altLang="ko-KR" i="1" dirty="0"/>
                                    <m:t>a</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e>
                          </m:d>
                        </m:e>
                      </m:func>
                    </m:oMath>
                  </m:oMathPara>
                </a14:m>
                <a:endParaRPr lang="ko-KR" altLang="en-US" dirty="0">
                  <a:solidFill>
                    <a:schemeClr val="tx1"/>
                  </a:solidFill>
                </a:endParaRPr>
              </a:p>
            </p:txBody>
          </p:sp>
        </mc:Choice>
        <mc:Fallback xmlns="">
          <p:sp>
            <p:nvSpPr>
              <p:cNvPr id="34" name="TextBox 33">
                <a:extLst>
                  <a:ext uri="{FF2B5EF4-FFF2-40B4-BE49-F238E27FC236}">
                    <a16:creationId xmlns:a16="http://schemas.microsoft.com/office/drawing/2014/main" id="{85456058-BFAA-4505-B681-060F1F8F2D60}"/>
                  </a:ext>
                </a:extLst>
              </p:cNvPr>
              <p:cNvSpPr txBox="1">
                <a:spLocks noRot="1" noChangeAspect="1" noMove="1" noResize="1" noEditPoints="1" noAdjustHandles="1" noChangeArrowheads="1" noChangeShapeType="1" noTextEdit="1"/>
              </p:cNvSpPr>
              <p:nvPr/>
            </p:nvSpPr>
            <p:spPr>
              <a:xfrm>
                <a:off x="7739589" y="3047705"/>
                <a:ext cx="3491121" cy="495585"/>
              </a:xfrm>
              <a:prstGeom prst="rect">
                <a:avLst/>
              </a:prstGeom>
              <a:blipFill>
                <a:blip r:embed="rId8"/>
                <a:stretch>
                  <a:fillRect/>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FB34B7F6-2801-45F8-BAE2-88CBBC5E8A14}"/>
              </a:ext>
            </a:extLst>
          </p:cNvPr>
          <p:cNvSpPr txBox="1"/>
          <p:nvPr/>
        </p:nvSpPr>
        <p:spPr>
          <a:xfrm>
            <a:off x="6969763" y="3743226"/>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optimal values decompose into a </a:t>
            </a:r>
            <a:r>
              <a:rPr lang="en-US" altLang="ko-KR" b="1" dirty="0"/>
              <a:t>Bellman</a:t>
            </a:r>
            <a:r>
              <a:rPr lang="ko-KR" altLang="en-US" b="1" dirty="0"/>
              <a:t> </a:t>
            </a:r>
            <a:r>
              <a:rPr lang="en-US" altLang="ko-KR" b="1" dirty="0"/>
              <a:t>equation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B1E5CE-74DC-4816-A7F3-22A2D3B3243B}"/>
                  </a:ext>
                </a:extLst>
              </p:cNvPr>
              <p:cNvSpPr txBox="1"/>
              <p:nvPr/>
            </p:nvSpPr>
            <p:spPr>
              <a:xfrm>
                <a:off x="6872076" y="4568783"/>
                <a:ext cx="4883044" cy="4653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𝑬</m:t>
                          </m:r>
                        </m:e>
                        <m:sub>
                          <m:r>
                            <a:rPr lang="en-US" altLang="ko-KR" b="0"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sub>
                      </m:sSub>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𝑟</m:t>
                          </m:r>
                          <m:r>
                            <a:rPr lang="en-US" altLang="ko-KR" b="0" i="1" smtClean="0">
                              <a:latin typeface="Cambria Math" panose="02040503050406030204" pitchFamily="18" charset="0"/>
                            </a:rPr>
                            <m:t>+</m:t>
                          </m:r>
                          <m:r>
                            <m:rPr>
                              <m:sty m:val="p"/>
                            </m:rPr>
                            <a:rPr lang="el-GR" altLang="ko-KR" i="1">
                              <a:latin typeface="Cambria Math" panose="02040503050406030204" pitchFamily="18" charset="0"/>
                              <a:ea typeface="Cambria Math" panose="02040503050406030204" pitchFamily="18" charset="0"/>
                            </a:rPr>
                            <m:t>γ</m:t>
                          </m:r>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sSup>
                                <m:sSupPr>
                                  <m:ctrlPr>
                                    <a:rPr lang="en-US" altLang="ko-KR" i="1" dirty="0">
                                      <a:latin typeface="Cambria Math" panose="02040503050406030204" pitchFamily="18" charset="0"/>
                                    </a:rPr>
                                  </m:ctrlPr>
                                </m:sSupPr>
                                <m:e>
                                  <m:r>
                                    <m:rPr>
                                      <m:nor/>
                                    </m:rPr>
                                    <a:rPr lang="en-US" altLang="ko-KR" i="1" dirty="0"/>
                                    <m:t>a</m:t>
                                  </m:r>
                                </m:e>
                                <m:sup>
                                  <m:r>
                                    <a:rPr lang="en-US" altLang="ko-KR" i="1" dirty="0">
                                      <a:latin typeface="Cambria Math" panose="02040503050406030204" pitchFamily="18" charset="0"/>
                                    </a:rPr>
                                    <m:t>′</m:t>
                                  </m:r>
                                </m:sup>
                              </m:sSup>
                            </m:lim>
                          </m:limLow>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r>
                                <a:rPr lang="en-US" altLang="ko-KR" i="1">
                                  <a:latin typeface="Cambria Math" panose="02040503050406030204" pitchFamily="18" charset="0"/>
                                </a:rPr>
                                <m:t>′</m:t>
                              </m:r>
                            </m:e>
                          </m:d>
                        </m:e>
                      </m:d>
                      <m:r>
                        <a:rPr lang="en-US" altLang="ko-KR" b="0" i="1" dirty="0" smtClean="0">
                          <a:latin typeface="Cambria Math" panose="02040503050406030204" pitchFamily="18" charset="0"/>
                        </a:rPr>
                        <m:t> </m:t>
                      </m:r>
                      <m:r>
                        <a:rPr lang="en-US" altLang="ko-KR" b="0" i="1" dirty="0" smtClean="0">
                          <a:latin typeface="Cambria Math" panose="02040503050406030204" pitchFamily="18" charset="0"/>
                        </a:rPr>
                        <m:t>𝑠</m:t>
                      </m:r>
                      <m:r>
                        <a:rPr lang="en-US" altLang="ko-KR" b="0" i="1" dirty="0" smtClean="0">
                          <a:latin typeface="Cambria Math" panose="02040503050406030204" pitchFamily="18" charset="0"/>
                        </a:rPr>
                        <m:t>,</m:t>
                      </m:r>
                      <m:r>
                        <m:rPr>
                          <m:nor/>
                        </m:rPr>
                        <a:rPr lang="en-US" altLang="ko-KR" i="1" dirty="0"/>
                        <m:t>a</m:t>
                      </m:r>
                      <m:r>
                        <m:rPr>
                          <m:nor/>
                        </m:rPr>
                        <a:rPr lang="en-US" altLang="ko-KR" b="0" i="1" dirty="0" smtClean="0"/>
                        <m:t> </m:t>
                      </m:r>
                      <m:r>
                        <a:rPr lang="en-US" altLang="ko-KR" i="1">
                          <a:latin typeface="Cambria Math" panose="02040503050406030204" pitchFamily="18" charset="0"/>
                        </a:rPr>
                        <m:t>]</m:t>
                      </m:r>
                    </m:oMath>
                  </m:oMathPara>
                </a14:m>
                <a:endParaRPr lang="ko-KR" altLang="en-US" dirty="0">
                  <a:solidFill>
                    <a:schemeClr val="tx1"/>
                  </a:solidFill>
                </a:endParaRPr>
              </a:p>
            </p:txBody>
          </p:sp>
        </mc:Choice>
        <mc:Fallback xmlns="">
          <p:sp>
            <p:nvSpPr>
              <p:cNvPr id="38" name="TextBox 37">
                <a:extLst>
                  <a:ext uri="{FF2B5EF4-FFF2-40B4-BE49-F238E27FC236}">
                    <a16:creationId xmlns:a16="http://schemas.microsoft.com/office/drawing/2014/main" id="{32B1E5CE-74DC-4816-A7F3-22A2D3B3243B}"/>
                  </a:ext>
                </a:extLst>
              </p:cNvPr>
              <p:cNvSpPr txBox="1">
                <a:spLocks noRot="1" noChangeAspect="1" noMove="1" noResize="1" noEditPoints="1" noAdjustHandles="1" noChangeArrowheads="1" noChangeShapeType="1" noTextEdit="1"/>
              </p:cNvSpPr>
              <p:nvPr/>
            </p:nvSpPr>
            <p:spPr>
              <a:xfrm>
                <a:off x="6872076" y="4568783"/>
                <a:ext cx="4883044" cy="465320"/>
              </a:xfrm>
              <a:prstGeom prst="rect">
                <a:avLst/>
              </a:prstGeom>
              <a:blipFill>
                <a:blip r:embed="rId9"/>
                <a:stretch>
                  <a:fillRect b="-1299"/>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103DF9ED-FC98-488D-9238-590D992D4E2A}"/>
              </a:ext>
            </a:extLst>
          </p:cNvPr>
          <p:cNvSpPr txBox="1"/>
          <p:nvPr/>
        </p:nvSpPr>
        <p:spPr>
          <a:xfrm>
            <a:off x="6969763" y="5180923"/>
            <a:ext cx="5222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The basic idea behind many reinforcement learning algorithms is to estimate the action-value function, by using the Bellman equation as an </a:t>
            </a:r>
            <a:r>
              <a:rPr lang="en-US" altLang="ko-KR" b="1" dirty="0"/>
              <a:t>iterative update</a:t>
            </a:r>
          </a:p>
        </p:txBody>
      </p:sp>
      <p:pic>
        <p:nvPicPr>
          <p:cNvPr id="9" name="그림 8">
            <a:extLst>
              <a:ext uri="{FF2B5EF4-FFF2-40B4-BE49-F238E27FC236}">
                <a16:creationId xmlns:a16="http://schemas.microsoft.com/office/drawing/2014/main" id="{8DEDC644-F087-40A4-9DA3-98B195A59080}"/>
              </a:ext>
            </a:extLst>
          </p:cNvPr>
          <p:cNvPicPr>
            <a:picLocks noChangeAspect="1"/>
          </p:cNvPicPr>
          <p:nvPr/>
        </p:nvPicPr>
        <p:blipFill>
          <a:blip r:embed="rId10"/>
          <a:stretch>
            <a:fillRect/>
          </a:stretch>
        </p:blipFill>
        <p:spPr>
          <a:xfrm>
            <a:off x="7260277" y="6454007"/>
            <a:ext cx="1517964" cy="274679"/>
          </a:xfrm>
          <a:prstGeom prst="rect">
            <a:avLst/>
          </a:prstGeom>
        </p:spPr>
      </p:pic>
      <p:pic>
        <p:nvPicPr>
          <p:cNvPr id="13" name="그림 12">
            <a:extLst>
              <a:ext uri="{FF2B5EF4-FFF2-40B4-BE49-F238E27FC236}">
                <a16:creationId xmlns:a16="http://schemas.microsoft.com/office/drawing/2014/main" id="{A657141E-870B-4A6B-96A2-5CED8F389A80}"/>
              </a:ext>
            </a:extLst>
          </p:cNvPr>
          <p:cNvPicPr>
            <a:picLocks noChangeAspect="1"/>
          </p:cNvPicPr>
          <p:nvPr/>
        </p:nvPicPr>
        <p:blipFill>
          <a:blip r:embed="rId11"/>
          <a:stretch>
            <a:fillRect/>
          </a:stretch>
        </p:blipFill>
        <p:spPr>
          <a:xfrm>
            <a:off x="8852538" y="6451885"/>
            <a:ext cx="2990518" cy="264018"/>
          </a:xfrm>
          <a:prstGeom prst="rect">
            <a:avLst/>
          </a:prstGeom>
        </p:spPr>
      </p:pic>
      <p:sp>
        <p:nvSpPr>
          <p:cNvPr id="7" name="슬라이드 번호 개체 틀 6">
            <a:extLst>
              <a:ext uri="{FF2B5EF4-FFF2-40B4-BE49-F238E27FC236}">
                <a16:creationId xmlns:a16="http://schemas.microsoft.com/office/drawing/2014/main" id="{87E5B45E-E276-4960-9F5B-1587EA08C3C1}"/>
              </a:ext>
            </a:extLst>
          </p:cNvPr>
          <p:cNvSpPr>
            <a:spLocks noGrp="1"/>
          </p:cNvSpPr>
          <p:nvPr>
            <p:ph type="sldNum" sz="quarter" idx="12"/>
          </p:nvPr>
        </p:nvSpPr>
        <p:spPr/>
        <p:txBody>
          <a:bodyPr/>
          <a:lstStyle/>
          <a:p>
            <a:fld id="{7F1C8D6D-6533-4E78-8747-C5996EA27197}" type="slidenum">
              <a:rPr lang="ko-KR" altLang="en-US" smtClean="0"/>
              <a:t>12</a:t>
            </a:fld>
            <a:endParaRPr lang="ko-KR" altLang="en-US"/>
          </a:p>
        </p:txBody>
      </p:sp>
    </p:spTree>
    <p:extLst>
      <p:ext uri="{BB962C8B-B14F-4D97-AF65-F5344CB8AC3E}">
        <p14:creationId xmlns:p14="http://schemas.microsoft.com/office/powerpoint/2010/main" val="301164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Categorizing RL agents</a:t>
            </a:r>
          </a:p>
        </p:txBody>
      </p:sp>
      <p:pic>
        <p:nvPicPr>
          <p:cNvPr id="20" name="그림 19">
            <a:extLst>
              <a:ext uri="{FF2B5EF4-FFF2-40B4-BE49-F238E27FC236}">
                <a16:creationId xmlns:a16="http://schemas.microsoft.com/office/drawing/2014/main" id="{FD292056-DCDC-4802-9D9C-635D1B0F530D}"/>
              </a:ext>
            </a:extLst>
          </p:cNvPr>
          <p:cNvPicPr>
            <a:picLocks noChangeAspect="1"/>
          </p:cNvPicPr>
          <p:nvPr/>
        </p:nvPicPr>
        <p:blipFill>
          <a:blip r:embed="rId2"/>
          <a:stretch>
            <a:fillRect/>
          </a:stretch>
        </p:blipFill>
        <p:spPr>
          <a:xfrm>
            <a:off x="583417" y="1742739"/>
            <a:ext cx="2943636" cy="2886478"/>
          </a:xfrm>
          <a:prstGeom prst="rect">
            <a:avLst/>
          </a:prstGeom>
        </p:spPr>
      </p:pic>
      <p:pic>
        <p:nvPicPr>
          <p:cNvPr id="21" name="그림 20">
            <a:extLst>
              <a:ext uri="{FF2B5EF4-FFF2-40B4-BE49-F238E27FC236}">
                <a16:creationId xmlns:a16="http://schemas.microsoft.com/office/drawing/2014/main" id="{A50B43DD-F86F-4F8F-B720-8C0FF4A40314}"/>
              </a:ext>
            </a:extLst>
          </p:cNvPr>
          <p:cNvPicPr>
            <a:picLocks noChangeAspect="1"/>
          </p:cNvPicPr>
          <p:nvPr/>
        </p:nvPicPr>
        <p:blipFill>
          <a:blip r:embed="rId3"/>
          <a:stretch>
            <a:fillRect/>
          </a:stretch>
        </p:blipFill>
        <p:spPr>
          <a:xfrm>
            <a:off x="4536321" y="2215210"/>
            <a:ext cx="3764517" cy="1960324"/>
          </a:xfrm>
          <a:prstGeom prst="rect">
            <a:avLst/>
          </a:prstGeom>
        </p:spPr>
      </p:pic>
      <p:pic>
        <p:nvPicPr>
          <p:cNvPr id="23" name="그림 22">
            <a:extLst>
              <a:ext uri="{FF2B5EF4-FFF2-40B4-BE49-F238E27FC236}">
                <a16:creationId xmlns:a16="http://schemas.microsoft.com/office/drawing/2014/main" id="{F687A0BC-B9A7-4958-9CE2-A93B62C3C757}"/>
              </a:ext>
            </a:extLst>
          </p:cNvPr>
          <p:cNvPicPr>
            <a:picLocks noChangeAspect="1"/>
          </p:cNvPicPr>
          <p:nvPr/>
        </p:nvPicPr>
        <p:blipFill>
          <a:blip r:embed="rId4"/>
          <a:stretch>
            <a:fillRect/>
          </a:stretch>
        </p:blipFill>
        <p:spPr>
          <a:xfrm>
            <a:off x="8300838" y="3429000"/>
            <a:ext cx="3716833" cy="3245986"/>
          </a:xfrm>
          <a:prstGeom prst="rect">
            <a:avLst/>
          </a:prstGeom>
        </p:spPr>
      </p:pic>
      <p:sp>
        <p:nvSpPr>
          <p:cNvPr id="6" name="직사각형 5">
            <a:extLst>
              <a:ext uri="{FF2B5EF4-FFF2-40B4-BE49-F238E27FC236}">
                <a16:creationId xmlns:a16="http://schemas.microsoft.com/office/drawing/2014/main" id="{E3DD3375-F8D8-478E-8D7F-85C40EA9C2C7}"/>
              </a:ext>
            </a:extLst>
          </p:cNvPr>
          <p:cNvSpPr/>
          <p:nvPr/>
        </p:nvSpPr>
        <p:spPr>
          <a:xfrm>
            <a:off x="1051434" y="1818601"/>
            <a:ext cx="1265046"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6CABD835-4025-494D-B6BB-2619DE6AE91E}"/>
              </a:ext>
            </a:extLst>
          </p:cNvPr>
          <p:cNvSpPr txBox="1"/>
          <p:nvPr/>
        </p:nvSpPr>
        <p:spPr>
          <a:xfrm>
            <a:off x="951903" y="5488025"/>
            <a:ext cx="7348935" cy="307777"/>
          </a:xfrm>
          <a:prstGeom prst="rect">
            <a:avLst/>
          </a:prstGeom>
          <a:noFill/>
        </p:spPr>
        <p:txBody>
          <a:bodyPr wrap="none" rtlCol="0">
            <a:spAutoFit/>
          </a:bodyPr>
          <a:lstStyle/>
          <a:p>
            <a:r>
              <a:rPr lang="ko-KR" altLang="en-US" sz="1400" b="1" i="1" dirty="0">
                <a:solidFill>
                  <a:srgbClr val="C00000"/>
                </a:solidFill>
                <a:highlight>
                  <a:srgbClr val="FFFF00"/>
                </a:highlight>
              </a:rPr>
              <a:t>이 논문에서 다루는 것은 </a:t>
            </a:r>
            <a:r>
              <a:rPr lang="en-US" altLang="ko-KR" sz="1400" b="1" i="1" dirty="0">
                <a:solidFill>
                  <a:srgbClr val="C00000"/>
                </a:solidFill>
                <a:highlight>
                  <a:srgbClr val="FFFF00"/>
                </a:highlight>
              </a:rPr>
              <a:t>Q-Learning</a:t>
            </a:r>
            <a:r>
              <a:rPr lang="ko-KR" altLang="en-US" sz="1400" b="1" i="1" dirty="0">
                <a:solidFill>
                  <a:srgbClr val="C00000"/>
                </a:solidFill>
                <a:highlight>
                  <a:srgbClr val="FFFF00"/>
                </a:highlight>
              </a:rPr>
              <a:t>으로 </a:t>
            </a:r>
            <a:r>
              <a:rPr lang="en-US" altLang="ko-KR" sz="1400" b="1" i="1" dirty="0">
                <a:solidFill>
                  <a:srgbClr val="C00000"/>
                </a:solidFill>
                <a:highlight>
                  <a:srgbClr val="FFFF00"/>
                </a:highlight>
              </a:rPr>
              <a:t>value function</a:t>
            </a:r>
            <a:r>
              <a:rPr lang="ko-KR" altLang="en-US" sz="1400" b="1" i="1" dirty="0">
                <a:solidFill>
                  <a:srgbClr val="C00000"/>
                </a:solidFill>
                <a:highlight>
                  <a:srgbClr val="FFFF00"/>
                </a:highlight>
              </a:rPr>
              <a:t>을 다루기 때문에 </a:t>
            </a:r>
            <a:r>
              <a:rPr lang="en-US" altLang="ko-KR" sz="1400" b="1" i="1" dirty="0">
                <a:solidFill>
                  <a:srgbClr val="C00000"/>
                </a:solidFill>
                <a:highlight>
                  <a:srgbClr val="FFFF00"/>
                </a:highlight>
              </a:rPr>
              <a:t>value based </a:t>
            </a:r>
            <a:endParaRPr lang="ko-KR" altLang="en-US" sz="1400" b="1" i="1" dirty="0">
              <a:solidFill>
                <a:srgbClr val="C00000"/>
              </a:solidFill>
              <a:highlight>
                <a:srgbClr val="FFFF00"/>
              </a:highlight>
            </a:endParaRPr>
          </a:p>
        </p:txBody>
      </p:sp>
      <p:sp>
        <p:nvSpPr>
          <p:cNvPr id="9" name="직사각형 8">
            <a:extLst>
              <a:ext uri="{FF2B5EF4-FFF2-40B4-BE49-F238E27FC236}">
                <a16:creationId xmlns:a16="http://schemas.microsoft.com/office/drawing/2014/main" id="{41ADDD8A-0C34-4E2E-B1BD-9691C3CCEC2D}"/>
              </a:ext>
            </a:extLst>
          </p:cNvPr>
          <p:cNvSpPr/>
          <p:nvPr/>
        </p:nvSpPr>
        <p:spPr>
          <a:xfrm>
            <a:off x="8962219" y="4836160"/>
            <a:ext cx="872661" cy="22726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슬라이드 번호 개체 틀 2">
            <a:extLst>
              <a:ext uri="{FF2B5EF4-FFF2-40B4-BE49-F238E27FC236}">
                <a16:creationId xmlns:a16="http://schemas.microsoft.com/office/drawing/2014/main" id="{24EAD476-D829-4FFB-82E1-D2A2743E7701}"/>
              </a:ext>
            </a:extLst>
          </p:cNvPr>
          <p:cNvSpPr>
            <a:spLocks noGrp="1"/>
          </p:cNvSpPr>
          <p:nvPr>
            <p:ph type="sldNum" sz="quarter" idx="12"/>
          </p:nvPr>
        </p:nvSpPr>
        <p:spPr/>
        <p:txBody>
          <a:bodyPr/>
          <a:lstStyle/>
          <a:p>
            <a:fld id="{7F1C8D6D-6533-4E78-8747-C5996EA27197}" type="slidenum">
              <a:rPr lang="ko-KR" altLang="en-US" smtClean="0"/>
              <a:t>13</a:t>
            </a:fld>
            <a:endParaRPr lang="ko-KR" altLang="en-US"/>
          </a:p>
        </p:txBody>
      </p:sp>
    </p:spTree>
    <p:extLst>
      <p:ext uri="{BB962C8B-B14F-4D97-AF65-F5344CB8AC3E}">
        <p14:creationId xmlns:p14="http://schemas.microsoft.com/office/powerpoint/2010/main" val="179860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 Approximation</a:t>
            </a:r>
          </a:p>
        </p:txBody>
      </p:sp>
      <p:pic>
        <p:nvPicPr>
          <p:cNvPr id="7" name="그림 6">
            <a:extLst>
              <a:ext uri="{FF2B5EF4-FFF2-40B4-BE49-F238E27FC236}">
                <a16:creationId xmlns:a16="http://schemas.microsoft.com/office/drawing/2014/main" id="{7CC86097-1560-47FE-8E22-616842B5D67F}"/>
              </a:ext>
            </a:extLst>
          </p:cNvPr>
          <p:cNvPicPr>
            <a:picLocks noChangeAspect="1"/>
          </p:cNvPicPr>
          <p:nvPr/>
        </p:nvPicPr>
        <p:blipFill>
          <a:blip r:embed="rId2"/>
          <a:stretch>
            <a:fillRect/>
          </a:stretch>
        </p:blipFill>
        <p:spPr>
          <a:xfrm>
            <a:off x="7890025" y="3959460"/>
            <a:ext cx="2202371" cy="274344"/>
          </a:xfrm>
          <a:prstGeom prst="rect">
            <a:avLst/>
          </a:prstGeom>
        </p:spPr>
      </p:pic>
      <p:sp>
        <p:nvSpPr>
          <p:cNvPr id="13" name="TextBox 12">
            <a:extLst>
              <a:ext uri="{FF2B5EF4-FFF2-40B4-BE49-F238E27FC236}">
                <a16:creationId xmlns:a16="http://schemas.microsoft.com/office/drawing/2014/main" id="{A8BA0F3D-EB4D-4F36-BC2F-085430E66EE1}"/>
              </a:ext>
            </a:extLst>
          </p:cNvPr>
          <p:cNvSpPr txBox="1"/>
          <p:nvPr/>
        </p:nvSpPr>
        <p:spPr>
          <a:xfrm>
            <a:off x="757212" y="1642888"/>
            <a:ext cx="9335184" cy="1754326"/>
          </a:xfrm>
          <a:prstGeom prst="rect">
            <a:avLst/>
          </a:prstGeom>
          <a:noFill/>
        </p:spPr>
        <p:txBody>
          <a:bodyPr wrap="none" rtlCol="0">
            <a:spAutoFit/>
          </a:bodyPr>
          <a:lstStyle/>
          <a:p>
            <a:pPr marL="285750" indent="-285750">
              <a:buFont typeface="Arial" panose="020B0604020202020204" pitchFamily="34" charset="0"/>
              <a:buChar char="•"/>
            </a:pPr>
            <a:r>
              <a:rPr lang="en-US" altLang="ko-KR" dirty="0"/>
              <a:t>Reinforcement learning can be used to solve large problems</a:t>
            </a:r>
          </a:p>
          <a:p>
            <a:pPr marL="742950" lvl="1" indent="-285750">
              <a:buFont typeface="Arial" panose="020B0604020202020204" pitchFamily="34" charset="0"/>
              <a:buChar char="•"/>
            </a:pPr>
            <a:r>
              <a:rPr lang="en-US" altLang="ko-KR" b="1" dirty="0">
                <a:solidFill>
                  <a:srgbClr val="C00000"/>
                </a:solidFill>
              </a:rPr>
              <a:t>Problem with large MDPs</a:t>
            </a:r>
            <a:r>
              <a:rPr lang="en-US" altLang="ko-KR" dirty="0"/>
              <a:t>:</a:t>
            </a:r>
          </a:p>
          <a:p>
            <a:pPr marL="1200150" lvl="2" indent="-285750">
              <a:buFont typeface="Arial" panose="020B0604020202020204" pitchFamily="34" charset="0"/>
              <a:buChar char="•"/>
            </a:pPr>
            <a:r>
              <a:rPr lang="en-US" altLang="ko-KR" dirty="0"/>
              <a:t>There are too many states and/or actions to store in memory</a:t>
            </a:r>
          </a:p>
          <a:p>
            <a:pPr marL="1200150" lvl="2" indent="-285750">
              <a:buFont typeface="Arial" panose="020B0604020202020204" pitchFamily="34" charset="0"/>
              <a:buChar char="•"/>
            </a:pPr>
            <a:r>
              <a:rPr lang="en-US" altLang="ko-KR" dirty="0"/>
              <a:t>It is too slow to learn the value of each state individually</a:t>
            </a:r>
          </a:p>
          <a:p>
            <a:pPr marL="285750" indent="-285750">
              <a:buFont typeface="Arial" panose="020B0604020202020204" pitchFamily="34" charset="0"/>
              <a:buChar char="•"/>
            </a:pPr>
            <a:r>
              <a:rPr lang="en-US" altLang="ko-KR" dirty="0"/>
              <a:t>it is common to use a </a:t>
            </a:r>
            <a:r>
              <a:rPr lang="en-US" altLang="ko-KR" b="1" dirty="0">
                <a:solidFill>
                  <a:srgbClr val="0070C0"/>
                </a:solidFill>
              </a:rPr>
              <a:t>function approximator </a:t>
            </a:r>
            <a:r>
              <a:rPr lang="en-US" altLang="ko-KR" dirty="0"/>
              <a:t>to estimate the action-value function</a:t>
            </a:r>
            <a:endParaRPr lang="ko-KR" altLang="en-US" dirty="0"/>
          </a:p>
          <a:p>
            <a:pPr marL="285750" indent="-285750">
              <a:buFont typeface="Arial" panose="020B0604020202020204" pitchFamily="34" charset="0"/>
              <a:buChar char="•"/>
            </a:pPr>
            <a:endParaRPr lang="ko-KR" altLang="en-US" dirty="0"/>
          </a:p>
        </p:txBody>
      </p:sp>
      <p:pic>
        <p:nvPicPr>
          <p:cNvPr id="19" name="그림 18">
            <a:extLst>
              <a:ext uri="{FF2B5EF4-FFF2-40B4-BE49-F238E27FC236}">
                <a16:creationId xmlns:a16="http://schemas.microsoft.com/office/drawing/2014/main" id="{298F06ED-3701-426F-B8B2-319B7BD7AF8D}"/>
              </a:ext>
            </a:extLst>
          </p:cNvPr>
          <p:cNvPicPr>
            <a:picLocks noChangeAspect="1"/>
          </p:cNvPicPr>
          <p:nvPr/>
        </p:nvPicPr>
        <p:blipFill>
          <a:blip r:embed="rId3"/>
          <a:stretch>
            <a:fillRect/>
          </a:stretch>
        </p:blipFill>
        <p:spPr>
          <a:xfrm>
            <a:off x="7525465" y="4660511"/>
            <a:ext cx="3569304" cy="1897084"/>
          </a:xfrm>
          <a:prstGeom prst="rect">
            <a:avLst/>
          </a:prstGeom>
        </p:spPr>
      </p:pic>
      <p:sp>
        <p:nvSpPr>
          <p:cNvPr id="22" name="직사각형 21">
            <a:extLst>
              <a:ext uri="{FF2B5EF4-FFF2-40B4-BE49-F238E27FC236}">
                <a16:creationId xmlns:a16="http://schemas.microsoft.com/office/drawing/2014/main" id="{BA30859F-80C8-45D4-9675-DB7ADE52E693}"/>
              </a:ext>
            </a:extLst>
          </p:cNvPr>
          <p:cNvSpPr/>
          <p:nvPr/>
        </p:nvSpPr>
        <p:spPr>
          <a:xfrm>
            <a:off x="9178484" y="3932437"/>
            <a:ext cx="913912"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50D2D9C2-04DA-44BE-8DD5-4DE333E0313E}"/>
              </a:ext>
            </a:extLst>
          </p:cNvPr>
          <p:cNvSpPr/>
          <p:nvPr/>
        </p:nvSpPr>
        <p:spPr>
          <a:xfrm>
            <a:off x="9000788" y="4656720"/>
            <a:ext cx="2093982" cy="1897084"/>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8BF02A8F-048F-4B45-BEFD-D2C545816ED3}"/>
              </a:ext>
            </a:extLst>
          </p:cNvPr>
          <p:cNvSpPr/>
          <p:nvPr/>
        </p:nvSpPr>
        <p:spPr>
          <a:xfrm>
            <a:off x="7972788" y="3932437"/>
            <a:ext cx="913913"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연결선: 꺾임 28">
            <a:extLst>
              <a:ext uri="{FF2B5EF4-FFF2-40B4-BE49-F238E27FC236}">
                <a16:creationId xmlns:a16="http://schemas.microsoft.com/office/drawing/2014/main" id="{56282C7F-C51C-4A4B-BCD4-7435AD9E1718}"/>
              </a:ext>
            </a:extLst>
          </p:cNvPr>
          <p:cNvCxnSpPr>
            <a:cxnSpLocks/>
            <a:stCxn id="28" idx="2"/>
            <a:endCxn id="26" idx="0"/>
          </p:cNvCxnSpPr>
          <p:nvPr/>
        </p:nvCxnSpPr>
        <p:spPr>
          <a:xfrm rot="16200000" flipH="1">
            <a:off x="9029200" y="3638140"/>
            <a:ext cx="419125" cy="161803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0A24DB-D77F-4103-A8F5-9BB894322A97}"/>
              </a:ext>
            </a:extLst>
          </p:cNvPr>
          <p:cNvSpPr txBox="1"/>
          <p:nvPr/>
        </p:nvSpPr>
        <p:spPr>
          <a:xfrm>
            <a:off x="1371600" y="3061855"/>
            <a:ext cx="184731" cy="369332"/>
          </a:xfrm>
          <a:prstGeom prst="rect">
            <a:avLst/>
          </a:prstGeom>
          <a:noFill/>
        </p:spPr>
        <p:txBody>
          <a:bodyPr wrap="none" rtlCol="0">
            <a:spAutoFit/>
          </a:bodyPr>
          <a:lstStyle/>
          <a:p>
            <a:endParaRPr lang="ko-KR" altLang="en-US" dirty="0"/>
          </a:p>
        </p:txBody>
      </p:sp>
      <p:cxnSp>
        <p:nvCxnSpPr>
          <p:cNvPr id="37" name="직선 연결선 36">
            <a:extLst>
              <a:ext uri="{FF2B5EF4-FFF2-40B4-BE49-F238E27FC236}">
                <a16:creationId xmlns:a16="http://schemas.microsoft.com/office/drawing/2014/main" id="{5707D515-6E99-4C98-BEC3-E46C650B5D2D}"/>
              </a:ext>
            </a:extLst>
          </p:cNvPr>
          <p:cNvCxnSpPr>
            <a:cxnSpLocks/>
          </p:cNvCxnSpPr>
          <p:nvPr/>
        </p:nvCxnSpPr>
        <p:spPr>
          <a:xfrm>
            <a:off x="6094252" y="3358675"/>
            <a:ext cx="1748" cy="33636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3788A75-0CF5-4B74-BD13-BEF50DE52E99}"/>
              </a:ext>
            </a:extLst>
          </p:cNvPr>
          <p:cNvPicPr>
            <a:picLocks noChangeAspect="1"/>
          </p:cNvPicPr>
          <p:nvPr/>
        </p:nvPicPr>
        <p:blipFill>
          <a:blip r:embed="rId4"/>
          <a:stretch>
            <a:fillRect/>
          </a:stretch>
        </p:blipFill>
        <p:spPr>
          <a:xfrm>
            <a:off x="1099299" y="3839685"/>
            <a:ext cx="4011851" cy="992044"/>
          </a:xfrm>
          <a:prstGeom prst="rect">
            <a:avLst/>
          </a:prstGeom>
        </p:spPr>
      </p:pic>
      <p:sp>
        <p:nvSpPr>
          <p:cNvPr id="44" name="TextBox 43">
            <a:extLst>
              <a:ext uri="{FF2B5EF4-FFF2-40B4-BE49-F238E27FC236}">
                <a16:creationId xmlns:a16="http://schemas.microsoft.com/office/drawing/2014/main" id="{65DECBED-96C2-46A4-B655-735CD920E8E8}"/>
              </a:ext>
            </a:extLst>
          </p:cNvPr>
          <p:cNvSpPr txBox="1"/>
          <p:nvPr/>
        </p:nvSpPr>
        <p:spPr>
          <a:xfrm>
            <a:off x="474921" y="3358675"/>
            <a:ext cx="5703842" cy="369332"/>
          </a:xfrm>
          <a:prstGeom prst="rect">
            <a:avLst/>
          </a:prstGeom>
          <a:noFill/>
        </p:spPr>
        <p:txBody>
          <a:bodyPr wrap="square">
            <a:spAutoFit/>
          </a:bodyPr>
          <a:lstStyle/>
          <a:p>
            <a:pPr>
              <a:defRPr/>
            </a:pPr>
            <a:r>
              <a:rPr lang="en-US" altLang="ko-KR" b="1" dirty="0"/>
              <a:t>Bellman Equation in Matrix Form (large MDPs</a:t>
            </a:r>
            <a:r>
              <a:rPr lang="en-US" altLang="ko-KR" dirty="0"/>
              <a:t>)</a:t>
            </a:r>
            <a:endParaRPr lang="en-US" altLang="ko-KR" b="1" dirty="0"/>
          </a:p>
        </p:txBody>
      </p:sp>
      <p:sp>
        <p:nvSpPr>
          <p:cNvPr id="46" name="TextBox 45">
            <a:extLst>
              <a:ext uri="{FF2B5EF4-FFF2-40B4-BE49-F238E27FC236}">
                <a16:creationId xmlns:a16="http://schemas.microsoft.com/office/drawing/2014/main" id="{C3FA0E94-ADD5-46E3-9B0A-CE26D06F3F06}"/>
              </a:ext>
            </a:extLst>
          </p:cNvPr>
          <p:cNvSpPr txBox="1"/>
          <p:nvPr/>
        </p:nvSpPr>
        <p:spPr>
          <a:xfrm>
            <a:off x="6362837" y="3394424"/>
            <a:ext cx="4565820" cy="369332"/>
          </a:xfrm>
          <a:prstGeom prst="rect">
            <a:avLst/>
          </a:prstGeom>
          <a:noFill/>
        </p:spPr>
        <p:txBody>
          <a:bodyPr wrap="square">
            <a:spAutoFit/>
          </a:bodyPr>
          <a:lstStyle/>
          <a:p>
            <a:pPr>
              <a:defRPr/>
            </a:pPr>
            <a:r>
              <a:rPr lang="en-US" altLang="ko-KR" b="1" dirty="0"/>
              <a:t>Q-network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5D207E-F3D4-420D-B52C-6139F3830CE6}"/>
                  </a:ext>
                </a:extLst>
              </p:cNvPr>
              <p:cNvSpPr txBox="1"/>
              <p:nvPr/>
            </p:nvSpPr>
            <p:spPr>
              <a:xfrm>
                <a:off x="1214949" y="6071697"/>
                <a:ext cx="4139275" cy="430887"/>
              </a:xfrm>
              <a:prstGeom prst="rect">
                <a:avLst/>
              </a:prstGeom>
              <a:noFill/>
            </p:spPr>
            <p:txBody>
              <a:bodyPr wrap="none" rtlCol="0">
                <a:spAutoFit/>
              </a:bodyPr>
              <a:lstStyle/>
              <a:p>
                <a:r>
                  <a:rPr lang="en-US" altLang="ko-KR" sz="1100" dirty="0"/>
                  <a:t>Big O : O(</a:t>
                </a:r>
                <a14:m>
                  <m:oMath xmlns:m="http://schemas.openxmlformats.org/officeDocument/2006/math">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𝑛</m:t>
                        </m:r>
                      </m:e>
                      <m:sup>
                        <m:r>
                          <a:rPr lang="en-US" altLang="ko-KR" sz="1100" b="0" i="1" smtClean="0">
                            <a:latin typeface="Cambria Math" panose="02040503050406030204" pitchFamily="18" charset="0"/>
                          </a:rPr>
                          <m:t>3</m:t>
                        </m:r>
                      </m:sup>
                    </m:sSup>
                  </m:oMath>
                </a14:m>
                <a:r>
                  <a:rPr lang="en-US" altLang="ko-KR" sz="1100" dirty="0"/>
                  <a:t>), action</a:t>
                </a:r>
                <a:r>
                  <a:rPr lang="ko-KR" altLang="en-US" sz="1100" dirty="0"/>
                  <a:t>까지 추가하면 기하급수적으로 증가</a:t>
                </a:r>
                <a:r>
                  <a:rPr lang="en-US" altLang="ko-KR" sz="1100" dirty="0"/>
                  <a:t>!</a:t>
                </a:r>
              </a:p>
              <a:p>
                <a:r>
                  <a:rPr lang="ko-KR" altLang="en-US" sz="1100" b="1" i="1" dirty="0">
                    <a:solidFill>
                      <a:srgbClr val="C00000"/>
                    </a:solidFill>
                  </a:rPr>
                  <a:t>기존 방식으로는 </a:t>
                </a:r>
                <a:r>
                  <a:rPr lang="en-US" altLang="ko-KR" sz="1100" b="1" i="1" dirty="0">
                    <a:solidFill>
                      <a:srgbClr val="C00000"/>
                    </a:solidFill>
                  </a:rPr>
                  <a:t>Table</a:t>
                </a:r>
                <a:r>
                  <a:rPr lang="ko-KR" altLang="en-US" sz="1100" b="1" i="1" dirty="0">
                    <a:solidFill>
                      <a:srgbClr val="C00000"/>
                    </a:solidFill>
                  </a:rPr>
                  <a:t>이 커지면서 해를 구하는게 거의 불가능</a:t>
                </a:r>
              </a:p>
            </p:txBody>
          </p:sp>
        </mc:Choice>
        <mc:Fallback xmlns="">
          <p:sp>
            <p:nvSpPr>
              <p:cNvPr id="3" name="TextBox 2">
                <a:extLst>
                  <a:ext uri="{FF2B5EF4-FFF2-40B4-BE49-F238E27FC236}">
                    <a16:creationId xmlns:a16="http://schemas.microsoft.com/office/drawing/2014/main" id="{D55D207E-F3D4-420D-B52C-6139F3830CE6}"/>
                  </a:ext>
                </a:extLst>
              </p:cNvPr>
              <p:cNvSpPr txBox="1">
                <a:spLocks noRot="1" noChangeAspect="1" noMove="1" noResize="1" noEditPoints="1" noAdjustHandles="1" noChangeArrowheads="1" noChangeShapeType="1" noTextEdit="1"/>
              </p:cNvSpPr>
              <p:nvPr/>
            </p:nvSpPr>
            <p:spPr>
              <a:xfrm>
                <a:off x="1214949" y="6071697"/>
                <a:ext cx="4139275" cy="430887"/>
              </a:xfrm>
              <a:prstGeom prst="rect">
                <a:avLst/>
              </a:prstGeom>
              <a:blipFill>
                <a:blip r:embed="rId5"/>
                <a:stretch>
                  <a:fillRect t="-1408" b="-8451"/>
                </a:stretch>
              </a:blipFill>
            </p:spPr>
            <p:txBody>
              <a:bodyPr/>
              <a:lstStyle/>
              <a:p>
                <a:r>
                  <a:rPr lang="ko-KR" altLang="en-US">
                    <a:noFill/>
                  </a:rPr>
                  <a:t> </a:t>
                </a:r>
              </a:p>
            </p:txBody>
          </p:sp>
        </mc:Fallback>
      </mc:AlternateContent>
      <p:sp>
        <p:nvSpPr>
          <p:cNvPr id="6" name="화살표: 오른쪽 5">
            <a:extLst>
              <a:ext uri="{FF2B5EF4-FFF2-40B4-BE49-F238E27FC236}">
                <a16:creationId xmlns:a16="http://schemas.microsoft.com/office/drawing/2014/main" id="{3E625AD4-3A73-48EB-8A12-35BB6A908656}"/>
              </a:ext>
            </a:extLst>
          </p:cNvPr>
          <p:cNvSpPr/>
          <p:nvPr/>
        </p:nvSpPr>
        <p:spPr>
          <a:xfrm>
            <a:off x="5801711" y="4851654"/>
            <a:ext cx="722622" cy="416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FFB5DE6-0EE9-4F0E-9E85-C6529FFFD0A9}"/>
              </a:ext>
            </a:extLst>
          </p:cNvPr>
          <p:cNvPicPr>
            <a:picLocks noChangeAspect="1"/>
          </p:cNvPicPr>
          <p:nvPr/>
        </p:nvPicPr>
        <p:blipFill>
          <a:blip r:embed="rId6"/>
          <a:stretch>
            <a:fillRect/>
          </a:stretch>
        </p:blipFill>
        <p:spPr>
          <a:xfrm>
            <a:off x="6163022" y="6073462"/>
            <a:ext cx="2160979" cy="758548"/>
          </a:xfrm>
          <a:prstGeom prst="rect">
            <a:avLst/>
          </a:prstGeom>
        </p:spPr>
      </p:pic>
      <p:pic>
        <p:nvPicPr>
          <p:cNvPr id="12" name="그림 11">
            <a:extLst>
              <a:ext uri="{FF2B5EF4-FFF2-40B4-BE49-F238E27FC236}">
                <a16:creationId xmlns:a16="http://schemas.microsoft.com/office/drawing/2014/main" id="{39F42461-6EA3-4FC3-A6F4-8EDBFE67EA60}"/>
              </a:ext>
            </a:extLst>
          </p:cNvPr>
          <p:cNvPicPr>
            <a:picLocks noChangeAspect="1"/>
          </p:cNvPicPr>
          <p:nvPr/>
        </p:nvPicPr>
        <p:blipFill>
          <a:blip r:embed="rId7"/>
          <a:stretch>
            <a:fillRect/>
          </a:stretch>
        </p:blipFill>
        <p:spPr>
          <a:xfrm>
            <a:off x="6163011" y="5862209"/>
            <a:ext cx="2641673" cy="207462"/>
          </a:xfrm>
          <a:prstGeom prst="rect">
            <a:avLst/>
          </a:prstGeom>
        </p:spPr>
      </p:pic>
      <p:pic>
        <p:nvPicPr>
          <p:cNvPr id="18" name="그림 17">
            <a:extLst>
              <a:ext uri="{FF2B5EF4-FFF2-40B4-BE49-F238E27FC236}">
                <a16:creationId xmlns:a16="http://schemas.microsoft.com/office/drawing/2014/main" id="{6FF91797-DA9E-4F39-9E15-E59F41C4EB09}"/>
              </a:ext>
            </a:extLst>
          </p:cNvPr>
          <p:cNvPicPr>
            <a:picLocks noChangeAspect="1"/>
          </p:cNvPicPr>
          <p:nvPr/>
        </p:nvPicPr>
        <p:blipFill>
          <a:blip r:embed="rId8"/>
          <a:stretch>
            <a:fillRect/>
          </a:stretch>
        </p:blipFill>
        <p:spPr>
          <a:xfrm>
            <a:off x="517132" y="5160367"/>
            <a:ext cx="5251073" cy="723426"/>
          </a:xfrm>
          <a:prstGeom prst="rect">
            <a:avLst/>
          </a:prstGeom>
        </p:spPr>
      </p:pic>
      <p:cxnSp>
        <p:nvCxnSpPr>
          <p:cNvPr id="30" name="연결선: 꺾임 29">
            <a:extLst>
              <a:ext uri="{FF2B5EF4-FFF2-40B4-BE49-F238E27FC236}">
                <a16:creationId xmlns:a16="http://schemas.microsoft.com/office/drawing/2014/main" id="{9AF9FB00-DF85-4F22-B560-42C6D1C1195F}"/>
              </a:ext>
            </a:extLst>
          </p:cNvPr>
          <p:cNvCxnSpPr>
            <a:cxnSpLocks/>
            <a:stCxn id="31" idx="2"/>
          </p:cNvCxnSpPr>
          <p:nvPr/>
        </p:nvCxnSpPr>
        <p:spPr>
          <a:xfrm rot="16200000" flipH="1">
            <a:off x="6170054" y="1672746"/>
            <a:ext cx="830410" cy="3688971"/>
          </a:xfrm>
          <a:prstGeom prst="bentConnector3">
            <a:avLst>
              <a:gd name="adj1" fmla="val 21554"/>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D8C0BFCE-090A-46D8-857A-ABF4B536492B}"/>
              </a:ext>
            </a:extLst>
          </p:cNvPr>
          <p:cNvSpPr/>
          <p:nvPr/>
        </p:nvSpPr>
        <p:spPr>
          <a:xfrm>
            <a:off x="3476988" y="2796869"/>
            <a:ext cx="2527572"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슬라이드 번호 개체 틀 7">
            <a:extLst>
              <a:ext uri="{FF2B5EF4-FFF2-40B4-BE49-F238E27FC236}">
                <a16:creationId xmlns:a16="http://schemas.microsoft.com/office/drawing/2014/main" id="{1189764F-1687-4C48-9B0E-23727C78AE68}"/>
              </a:ext>
            </a:extLst>
          </p:cNvPr>
          <p:cNvSpPr>
            <a:spLocks noGrp="1"/>
          </p:cNvSpPr>
          <p:nvPr>
            <p:ph type="sldNum" sz="quarter" idx="12"/>
          </p:nvPr>
        </p:nvSpPr>
        <p:spPr/>
        <p:txBody>
          <a:bodyPr/>
          <a:lstStyle/>
          <a:p>
            <a:fld id="{7F1C8D6D-6533-4E78-8747-C5996EA27197}" type="slidenum">
              <a:rPr lang="ko-KR" altLang="en-US" smtClean="0"/>
              <a:t>14</a:t>
            </a:fld>
            <a:endParaRPr lang="ko-KR" altLang="en-US"/>
          </a:p>
        </p:txBody>
      </p:sp>
    </p:spTree>
    <p:extLst>
      <p:ext uri="{BB962C8B-B14F-4D97-AF65-F5344CB8AC3E}">
        <p14:creationId xmlns:p14="http://schemas.microsoft.com/office/powerpoint/2010/main" val="249526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Loss of Q-network</a:t>
            </a:r>
          </a:p>
        </p:txBody>
      </p:sp>
      <p:pic>
        <p:nvPicPr>
          <p:cNvPr id="17" name="그림 16">
            <a:extLst>
              <a:ext uri="{FF2B5EF4-FFF2-40B4-BE49-F238E27FC236}">
                <a16:creationId xmlns:a16="http://schemas.microsoft.com/office/drawing/2014/main" id="{3054B0D3-90C9-427D-AF5D-6B0B30BE2217}"/>
              </a:ext>
            </a:extLst>
          </p:cNvPr>
          <p:cNvPicPr>
            <a:picLocks noChangeAspect="1"/>
          </p:cNvPicPr>
          <p:nvPr/>
        </p:nvPicPr>
        <p:blipFill>
          <a:blip r:embed="rId2"/>
          <a:stretch>
            <a:fillRect/>
          </a:stretch>
        </p:blipFill>
        <p:spPr>
          <a:xfrm>
            <a:off x="4012018" y="1818601"/>
            <a:ext cx="4164467" cy="697423"/>
          </a:xfrm>
          <a:prstGeom prst="rect">
            <a:avLst/>
          </a:prstGeom>
        </p:spPr>
      </p:pic>
      <p:pic>
        <p:nvPicPr>
          <p:cNvPr id="20" name="그림 19">
            <a:extLst>
              <a:ext uri="{FF2B5EF4-FFF2-40B4-BE49-F238E27FC236}">
                <a16:creationId xmlns:a16="http://schemas.microsoft.com/office/drawing/2014/main" id="{FB8EB45B-E95B-4496-84E2-3DE904CE0C55}"/>
              </a:ext>
            </a:extLst>
          </p:cNvPr>
          <p:cNvPicPr>
            <a:picLocks noChangeAspect="1"/>
          </p:cNvPicPr>
          <p:nvPr/>
        </p:nvPicPr>
        <p:blipFill>
          <a:blip r:embed="rId3"/>
          <a:stretch>
            <a:fillRect/>
          </a:stretch>
        </p:blipFill>
        <p:spPr>
          <a:xfrm>
            <a:off x="3683970" y="3063940"/>
            <a:ext cx="5048550" cy="344346"/>
          </a:xfrm>
          <a:prstGeom prst="rect">
            <a:avLst/>
          </a:prstGeom>
        </p:spPr>
      </p:pic>
      <p:sp>
        <p:nvSpPr>
          <p:cNvPr id="24" name="직사각형 23">
            <a:extLst>
              <a:ext uri="{FF2B5EF4-FFF2-40B4-BE49-F238E27FC236}">
                <a16:creationId xmlns:a16="http://schemas.microsoft.com/office/drawing/2014/main" id="{CBB4C9B2-72AD-46F6-B514-CE2DFD3CB9DF}"/>
              </a:ext>
            </a:extLst>
          </p:cNvPr>
          <p:cNvSpPr/>
          <p:nvPr/>
        </p:nvSpPr>
        <p:spPr>
          <a:xfrm>
            <a:off x="6282884" y="2103120"/>
            <a:ext cx="285556" cy="2379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949F34E6-E7C4-4D6B-94C6-CB81535A75D4}"/>
              </a:ext>
            </a:extLst>
          </p:cNvPr>
          <p:cNvSpPr/>
          <p:nvPr/>
        </p:nvSpPr>
        <p:spPr>
          <a:xfrm>
            <a:off x="4400744" y="3117118"/>
            <a:ext cx="433177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6" name="연결선: 꺾임 35">
            <a:extLst>
              <a:ext uri="{FF2B5EF4-FFF2-40B4-BE49-F238E27FC236}">
                <a16:creationId xmlns:a16="http://schemas.microsoft.com/office/drawing/2014/main" id="{B8259BEA-D8E9-4D64-89C0-2A32E93EF366}"/>
              </a:ext>
            </a:extLst>
          </p:cNvPr>
          <p:cNvCxnSpPr>
            <a:cxnSpLocks/>
            <a:stCxn id="24" idx="2"/>
          </p:cNvCxnSpPr>
          <p:nvPr/>
        </p:nvCxnSpPr>
        <p:spPr>
          <a:xfrm rot="16200000" flipH="1">
            <a:off x="6105869" y="2660902"/>
            <a:ext cx="782364" cy="14277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366FAF-8FE6-42B4-A65B-91DAC5E824DD}"/>
              </a:ext>
            </a:extLst>
          </p:cNvPr>
          <p:cNvSpPr txBox="1"/>
          <p:nvPr/>
        </p:nvSpPr>
        <p:spPr>
          <a:xfrm>
            <a:off x="5798336" y="2585541"/>
            <a:ext cx="591829" cy="261610"/>
          </a:xfrm>
          <a:prstGeom prst="rect">
            <a:avLst/>
          </a:prstGeom>
          <a:noFill/>
        </p:spPr>
        <p:txBody>
          <a:bodyPr wrap="none" rtlCol="0">
            <a:spAutoFit/>
          </a:bodyPr>
          <a:lstStyle/>
          <a:p>
            <a:r>
              <a:rPr lang="en-US" altLang="ko-KR" sz="1100" b="1" dirty="0">
                <a:solidFill>
                  <a:srgbClr val="C00000"/>
                </a:solidFill>
              </a:rPr>
              <a:t>target</a:t>
            </a:r>
            <a:endParaRPr lang="ko-KR" altLang="en-US" sz="1100" b="1" dirty="0">
              <a:solidFill>
                <a:srgbClr val="C00000"/>
              </a:solidFill>
            </a:endParaRPr>
          </a:p>
        </p:txBody>
      </p:sp>
      <p:pic>
        <p:nvPicPr>
          <p:cNvPr id="38" name="그림 37">
            <a:extLst>
              <a:ext uri="{FF2B5EF4-FFF2-40B4-BE49-F238E27FC236}">
                <a16:creationId xmlns:a16="http://schemas.microsoft.com/office/drawing/2014/main" id="{F7EB396A-5901-4D96-AA20-0AF2CD6AB4C8}"/>
              </a:ext>
            </a:extLst>
          </p:cNvPr>
          <p:cNvPicPr>
            <a:picLocks noChangeAspect="1"/>
          </p:cNvPicPr>
          <p:nvPr/>
        </p:nvPicPr>
        <p:blipFill>
          <a:blip r:embed="rId4"/>
          <a:stretch>
            <a:fillRect/>
          </a:stretch>
        </p:blipFill>
        <p:spPr>
          <a:xfrm>
            <a:off x="2549084" y="4587389"/>
            <a:ext cx="7467600" cy="550154"/>
          </a:xfrm>
          <a:prstGeom prst="rect">
            <a:avLst/>
          </a:prstGeom>
        </p:spPr>
      </p:pic>
      <p:sp>
        <p:nvSpPr>
          <p:cNvPr id="40" name="직사각형 39">
            <a:extLst>
              <a:ext uri="{FF2B5EF4-FFF2-40B4-BE49-F238E27FC236}">
                <a16:creationId xmlns:a16="http://schemas.microsoft.com/office/drawing/2014/main" id="{44DDCE84-122F-4F87-B471-E2851D9AF659}"/>
              </a:ext>
            </a:extLst>
          </p:cNvPr>
          <p:cNvSpPr/>
          <p:nvPr/>
        </p:nvSpPr>
        <p:spPr>
          <a:xfrm>
            <a:off x="427139" y="4015733"/>
            <a:ext cx="10576141" cy="369332"/>
          </a:xfrm>
          <a:prstGeom prst="rect">
            <a:avLst/>
          </a:prstGeom>
        </p:spPr>
        <p:txBody>
          <a:bodyPr wrap="square">
            <a:spAutoFit/>
          </a:bodyPr>
          <a:lstStyle/>
          <a:p>
            <a:pPr marL="285750" indent="-285750">
              <a:buFont typeface="Wingdings" panose="05000000000000000000" pitchFamily="2" charset="2"/>
              <a:buChar char="§"/>
              <a:defRPr/>
            </a:pPr>
            <a:r>
              <a:rPr lang="en-US" altLang="ko-KR" dirty="0"/>
              <a:t>Differentiating the loss function with respect to the weights we arrive at the following gradient,</a:t>
            </a:r>
            <a:endParaRPr lang="en-US" altLang="ko-KR" b="1" dirty="0"/>
          </a:p>
        </p:txBody>
      </p:sp>
      <p:sp>
        <p:nvSpPr>
          <p:cNvPr id="41" name="직사각형 40">
            <a:extLst>
              <a:ext uri="{FF2B5EF4-FFF2-40B4-BE49-F238E27FC236}">
                <a16:creationId xmlns:a16="http://schemas.microsoft.com/office/drawing/2014/main" id="{90A56428-5639-4B88-8FE4-8A4B41EDC5B2}"/>
              </a:ext>
            </a:extLst>
          </p:cNvPr>
          <p:cNvSpPr/>
          <p:nvPr/>
        </p:nvSpPr>
        <p:spPr>
          <a:xfrm>
            <a:off x="6801044" y="2103120"/>
            <a:ext cx="1039936" cy="24233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4A23DAC-8AFD-481A-8DCE-3E51DA6F3062}"/>
                  </a:ext>
                </a:extLst>
              </p:cNvPr>
              <p:cNvSpPr txBox="1"/>
              <p:nvPr/>
            </p:nvSpPr>
            <p:spPr>
              <a:xfrm>
                <a:off x="7177194" y="2585541"/>
                <a:ext cx="2387192" cy="261610"/>
              </a:xfrm>
              <a:prstGeom prst="rect">
                <a:avLst/>
              </a:prstGeom>
              <a:noFill/>
            </p:spPr>
            <p:txBody>
              <a:bodyPr wrap="none" rtlCol="0">
                <a:spAutoFit/>
              </a:bodyPr>
              <a:lstStyle/>
              <a:p>
                <a14:m>
                  <m:oMath xmlns:m="http://schemas.openxmlformats.org/officeDocument/2006/math">
                    <m:r>
                      <a:rPr lang="ko-KR" altLang="en-US" sz="1100" b="1" i="1" smtClean="0">
                        <a:solidFill>
                          <a:srgbClr val="0070C0"/>
                        </a:solidFill>
                        <a:latin typeface="Cambria Math" panose="02040503050406030204" pitchFamily="18" charset="0"/>
                      </a:rPr>
                      <m:t>𝜽</m:t>
                    </m:r>
                  </m:oMath>
                </a14:m>
                <a:r>
                  <a:rPr lang="en-US" altLang="ko-KR" sz="1100" b="1" dirty="0">
                    <a:solidFill>
                      <a:srgbClr val="0070C0"/>
                    </a:solidFill>
                  </a:rPr>
                  <a:t> </a:t>
                </a:r>
                <a:r>
                  <a:rPr lang="ko-KR" altLang="en-US" sz="1100" b="1" dirty="0">
                    <a:solidFill>
                      <a:srgbClr val="0070C0"/>
                    </a:solidFill>
                  </a:rPr>
                  <a:t>로 구성된 </a:t>
                </a:r>
                <a:r>
                  <a:rPr lang="en-US" altLang="ko-KR" sz="1100" b="1" dirty="0">
                    <a:solidFill>
                      <a:srgbClr val="0070C0"/>
                    </a:solidFill>
                  </a:rPr>
                  <a:t>Q-Network (NN</a:t>
                </a:r>
                <a:r>
                  <a:rPr lang="ko-KR" altLang="en-US" sz="1100" b="1" dirty="0">
                    <a:solidFill>
                      <a:srgbClr val="0070C0"/>
                    </a:solidFill>
                  </a:rPr>
                  <a:t>도입</a:t>
                </a:r>
                <a:r>
                  <a:rPr lang="en-US" altLang="ko-KR" sz="1100" b="1" dirty="0">
                    <a:solidFill>
                      <a:srgbClr val="0070C0"/>
                    </a:solidFill>
                  </a:rPr>
                  <a:t>)</a:t>
                </a:r>
                <a:endParaRPr lang="ko-KR" altLang="en-US" sz="1100" b="1" dirty="0">
                  <a:solidFill>
                    <a:srgbClr val="0070C0"/>
                  </a:solidFill>
                </a:endParaRPr>
              </a:p>
            </p:txBody>
          </p:sp>
        </mc:Choice>
        <mc:Fallback>
          <p:sp>
            <p:nvSpPr>
              <p:cNvPr id="50" name="TextBox 49">
                <a:extLst>
                  <a:ext uri="{FF2B5EF4-FFF2-40B4-BE49-F238E27FC236}">
                    <a16:creationId xmlns:a16="http://schemas.microsoft.com/office/drawing/2014/main" id="{74A23DAC-8AFD-481A-8DCE-3E51DA6F3062}"/>
                  </a:ext>
                </a:extLst>
              </p:cNvPr>
              <p:cNvSpPr txBox="1">
                <a:spLocks noRot="1" noChangeAspect="1" noMove="1" noResize="1" noEditPoints="1" noAdjustHandles="1" noChangeArrowheads="1" noChangeShapeType="1" noTextEdit="1"/>
              </p:cNvSpPr>
              <p:nvPr/>
            </p:nvSpPr>
            <p:spPr>
              <a:xfrm>
                <a:off x="7177194" y="2585541"/>
                <a:ext cx="2387192"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53" name="직사각형 52">
            <a:extLst>
              <a:ext uri="{FF2B5EF4-FFF2-40B4-BE49-F238E27FC236}">
                <a16:creationId xmlns:a16="http://schemas.microsoft.com/office/drawing/2014/main" id="{AB1378D5-354B-468F-911F-D1997ED346F6}"/>
              </a:ext>
            </a:extLst>
          </p:cNvPr>
          <p:cNvSpPr/>
          <p:nvPr/>
        </p:nvSpPr>
        <p:spPr>
          <a:xfrm>
            <a:off x="7246422" y="2577919"/>
            <a:ext cx="2231807" cy="248835"/>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15</a:t>
            </a:fld>
            <a:endParaRPr lang="ko-KR" altLang="en-US"/>
          </a:p>
        </p:txBody>
      </p:sp>
      <p:cxnSp>
        <p:nvCxnSpPr>
          <p:cNvPr id="18" name="연결선: 꺾임 17">
            <a:extLst>
              <a:ext uri="{FF2B5EF4-FFF2-40B4-BE49-F238E27FC236}">
                <a16:creationId xmlns:a16="http://schemas.microsoft.com/office/drawing/2014/main" id="{7D1DB3C0-D043-4562-8CC5-8161C9BE1FA6}"/>
              </a:ext>
            </a:extLst>
          </p:cNvPr>
          <p:cNvCxnSpPr>
            <a:cxnSpLocks/>
            <a:stCxn id="41" idx="2"/>
            <a:endCxn id="53" idx="0"/>
          </p:cNvCxnSpPr>
          <p:nvPr/>
        </p:nvCxnSpPr>
        <p:spPr>
          <a:xfrm rot="16200000" flipH="1">
            <a:off x="7725439" y="1941032"/>
            <a:ext cx="232460" cy="104131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F61AE8AB-1BD7-4DBD-94DB-63F502106F69}"/>
              </a:ext>
            </a:extLst>
          </p:cNvPr>
          <p:cNvSpPr/>
          <p:nvPr/>
        </p:nvSpPr>
        <p:spPr>
          <a:xfrm>
            <a:off x="5870197" y="3120491"/>
            <a:ext cx="2306288" cy="30850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꺾임 22">
            <a:extLst>
              <a:ext uri="{FF2B5EF4-FFF2-40B4-BE49-F238E27FC236}">
                <a16:creationId xmlns:a16="http://schemas.microsoft.com/office/drawing/2014/main" id="{D80C76C0-CC58-47BC-B085-872E6DEFF01B}"/>
              </a:ext>
            </a:extLst>
          </p:cNvPr>
          <p:cNvCxnSpPr>
            <a:cxnSpLocks/>
            <a:stCxn id="9" idx="0"/>
            <a:endCxn id="53" idx="2"/>
          </p:cNvCxnSpPr>
          <p:nvPr/>
        </p:nvCxnSpPr>
        <p:spPr>
          <a:xfrm rot="5400000" flipH="1" flipV="1">
            <a:off x="7545965" y="2304131"/>
            <a:ext cx="293737" cy="1338985"/>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9421D92-CEF2-4C81-A62D-143B9F7FEDCC}"/>
                  </a:ext>
                </a:extLst>
              </p:cNvPr>
              <p:cNvSpPr txBox="1"/>
              <p:nvPr/>
            </p:nvSpPr>
            <p:spPr>
              <a:xfrm>
                <a:off x="4308800" y="1551425"/>
                <a:ext cx="3157749" cy="261610"/>
              </a:xfrm>
              <a:prstGeom prst="rect">
                <a:avLst/>
              </a:prstGeom>
              <a:noFill/>
            </p:spPr>
            <p:txBody>
              <a:bodyPr wrap="square" rtlCol="0">
                <a:spAutoFit/>
              </a:bodyPr>
              <a:lstStyle/>
              <a:p>
                <a:r>
                  <a:rPr lang="en-US" altLang="ko-KR" sz="1100" b="1" dirty="0">
                    <a:solidFill>
                      <a:srgbClr val="C00000"/>
                    </a:solidFill>
                  </a:rPr>
                  <a:t>the </a:t>
                </a:r>
                <a:r>
                  <a:rPr lang="en-US" altLang="ko-KR" sz="1100" b="1" dirty="0" err="1">
                    <a:solidFill>
                      <a:srgbClr val="C00000"/>
                    </a:solidFill>
                  </a:rPr>
                  <a:t>behaviour</a:t>
                </a:r>
                <a:r>
                  <a:rPr lang="en-US" altLang="ko-KR" sz="1100" b="1" dirty="0">
                    <a:solidFill>
                      <a:srgbClr val="C00000"/>
                    </a:solidFill>
                  </a:rPr>
                  <a:t> distribution (</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dirty="0">
                    <a:solidFill>
                      <a:srgbClr val="C00000"/>
                    </a:solidFill>
                  </a:rPr>
                  <a:t>-Greedy Policy</a:t>
                </a:r>
                <a:r>
                  <a:rPr lang="en-US" altLang="ko-KR" sz="1100" b="1" dirty="0">
                    <a:solidFill>
                      <a:srgbClr val="C00000"/>
                    </a:solidFill>
                  </a:rPr>
                  <a:t>)</a:t>
                </a:r>
                <a:endParaRPr lang="ko-KR" altLang="en-US" sz="1100" b="1" dirty="0">
                  <a:solidFill>
                    <a:srgbClr val="C00000"/>
                  </a:solidFill>
                </a:endParaRPr>
              </a:p>
            </p:txBody>
          </p:sp>
        </mc:Choice>
        <mc:Fallback>
          <p:sp>
            <p:nvSpPr>
              <p:cNvPr id="14" name="TextBox 13">
                <a:extLst>
                  <a:ext uri="{FF2B5EF4-FFF2-40B4-BE49-F238E27FC236}">
                    <a16:creationId xmlns:a16="http://schemas.microsoft.com/office/drawing/2014/main" id="{E9421D92-CEF2-4C81-A62D-143B9F7FEDCC}"/>
                  </a:ext>
                </a:extLst>
              </p:cNvPr>
              <p:cNvSpPr txBox="1">
                <a:spLocks noRot="1" noChangeAspect="1" noMove="1" noResize="1" noEditPoints="1" noAdjustHandles="1" noChangeArrowheads="1" noChangeShapeType="1" noTextEdit="1"/>
              </p:cNvSpPr>
              <p:nvPr/>
            </p:nvSpPr>
            <p:spPr>
              <a:xfrm>
                <a:off x="4308800" y="1551425"/>
                <a:ext cx="3157749" cy="261610"/>
              </a:xfrm>
              <a:prstGeom prst="rect">
                <a:avLst/>
              </a:prstGeom>
              <a:blipFill>
                <a:blip r:embed="rId6"/>
                <a:stretch>
                  <a:fillRect t="-2326" b="-13953"/>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EEA3D1EF-85A1-435B-AC6C-4160623A87C3}"/>
              </a:ext>
            </a:extLst>
          </p:cNvPr>
          <p:cNvSpPr/>
          <p:nvPr/>
        </p:nvSpPr>
        <p:spPr>
          <a:xfrm>
            <a:off x="5360275" y="2131499"/>
            <a:ext cx="729881" cy="255980"/>
          </a:xfrm>
          <a:prstGeom prst="rect">
            <a:avLst/>
          </a:prstGeom>
          <a:solidFill>
            <a:schemeClr val="tx2">
              <a:lumMod val="60000"/>
              <a:lumOff val="40000"/>
              <a:alpha val="20000"/>
            </a:schemeClr>
          </a:solidFill>
          <a:ln>
            <a:solidFill>
              <a:schemeClr val="tx2">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연결선: 꺾임 32">
            <a:extLst>
              <a:ext uri="{FF2B5EF4-FFF2-40B4-BE49-F238E27FC236}">
                <a16:creationId xmlns:a16="http://schemas.microsoft.com/office/drawing/2014/main" id="{62FECC44-98DE-439B-A307-AA188F3450BF}"/>
              </a:ext>
            </a:extLst>
          </p:cNvPr>
          <p:cNvCxnSpPr>
            <a:cxnSpLocks/>
            <a:stCxn id="15" idx="0"/>
            <a:endCxn id="14" idx="2"/>
          </p:cNvCxnSpPr>
          <p:nvPr/>
        </p:nvCxnSpPr>
        <p:spPr>
          <a:xfrm rot="5400000" flipH="1" flipV="1">
            <a:off x="5647213" y="1891038"/>
            <a:ext cx="318464" cy="162459"/>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905448BB-89FD-4DB7-A4C4-E67E36C68782}"/>
              </a:ext>
            </a:extLst>
          </p:cNvPr>
          <p:cNvSpPr/>
          <p:nvPr/>
        </p:nvSpPr>
        <p:spPr>
          <a:xfrm>
            <a:off x="427138" y="5424530"/>
            <a:ext cx="1057614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off-policy </a:t>
            </a:r>
          </a:p>
        </p:txBody>
      </p:sp>
    </p:spTree>
    <p:extLst>
      <p:ext uri="{BB962C8B-B14F-4D97-AF65-F5344CB8AC3E}">
        <p14:creationId xmlns:p14="http://schemas.microsoft.com/office/powerpoint/2010/main" val="146390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Related Work</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TD-Gamma</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16</a:t>
            </a:fld>
            <a:endParaRPr lang="ko-KR" altLang="en-US"/>
          </a:p>
        </p:txBody>
      </p:sp>
    </p:spTree>
    <p:extLst>
      <p:ext uri="{BB962C8B-B14F-4D97-AF65-F5344CB8AC3E}">
        <p14:creationId xmlns:p14="http://schemas.microsoft.com/office/powerpoint/2010/main" val="183579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i="0" dirty="0">
                <a:solidFill>
                  <a:srgbClr val="222222"/>
                </a:solidFill>
                <a:effectLst/>
                <a:latin typeface="Apple SD Gothic Neo"/>
              </a:rPr>
              <a:t>Pseudocode (DQN with </a:t>
            </a:r>
            <a:r>
              <a:rPr lang="en-US" altLang="ko-KR" b="1" dirty="0"/>
              <a:t>Using experience replay)</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17</a:t>
            </a:fld>
            <a:endParaRPr lang="ko-KR" altLang="en-US"/>
          </a:p>
        </p:txBody>
      </p:sp>
      <p:pic>
        <p:nvPicPr>
          <p:cNvPr id="6" name="그림 5">
            <a:extLst>
              <a:ext uri="{FF2B5EF4-FFF2-40B4-BE49-F238E27FC236}">
                <a16:creationId xmlns:a16="http://schemas.microsoft.com/office/drawing/2014/main" id="{EF3A3688-31BD-42C6-AECF-5E831E322E59}"/>
              </a:ext>
            </a:extLst>
          </p:cNvPr>
          <p:cNvPicPr>
            <a:picLocks noChangeAspect="1"/>
          </p:cNvPicPr>
          <p:nvPr/>
        </p:nvPicPr>
        <p:blipFill>
          <a:blip r:embed="rId2"/>
          <a:stretch>
            <a:fillRect/>
          </a:stretch>
        </p:blipFill>
        <p:spPr>
          <a:xfrm>
            <a:off x="1922647" y="1775994"/>
            <a:ext cx="8346706" cy="4285809"/>
          </a:xfrm>
          <a:prstGeom prst="rect">
            <a:avLst/>
          </a:prstGeom>
        </p:spPr>
      </p:pic>
    </p:spTree>
    <p:extLst>
      <p:ext uri="{BB962C8B-B14F-4D97-AF65-F5344CB8AC3E}">
        <p14:creationId xmlns:p14="http://schemas.microsoft.com/office/powerpoint/2010/main" val="324765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Preprocessing and Model Architecture</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18</a:t>
            </a:fld>
            <a:endParaRPr lang="ko-KR" altLang="en-US"/>
          </a:p>
        </p:txBody>
      </p:sp>
    </p:spTree>
    <p:extLst>
      <p:ext uri="{BB962C8B-B14F-4D97-AF65-F5344CB8AC3E}">
        <p14:creationId xmlns:p14="http://schemas.microsoft.com/office/powerpoint/2010/main" val="3187179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Experiments</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19</a:t>
            </a:fld>
            <a:endParaRPr lang="ko-KR" altLang="en-US"/>
          </a:p>
        </p:txBody>
      </p:sp>
    </p:spTree>
    <p:extLst>
      <p:ext uri="{BB962C8B-B14F-4D97-AF65-F5344CB8AC3E}">
        <p14:creationId xmlns:p14="http://schemas.microsoft.com/office/powerpoint/2010/main" val="97811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200" b="1"/>
              <a:t>참고사항</a:t>
            </a:r>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1B4D515-AD4F-48CD-8AFE-0FEAADEADF28}"/>
              </a:ext>
            </a:extLst>
          </p:cNvPr>
          <p:cNvSpPr txBox="1"/>
          <p:nvPr/>
        </p:nvSpPr>
        <p:spPr>
          <a:xfrm>
            <a:off x="427139" y="1224227"/>
            <a:ext cx="11334226" cy="1754326"/>
          </a:xfrm>
          <a:prstGeom prst="rect">
            <a:avLst/>
          </a:prstGeom>
          <a:noFill/>
        </p:spPr>
        <p:txBody>
          <a:bodyPr wrap="square" rtlCol="0">
            <a:spAutoFit/>
          </a:bodyPr>
          <a:lstStyle/>
          <a:p>
            <a:r>
              <a:rPr lang="ko-KR" altLang="en-US" dirty="0"/>
              <a:t>해당 자료는 </a:t>
            </a:r>
            <a:r>
              <a:rPr lang="en-US" altLang="ko-KR" dirty="0"/>
              <a:t>PR12 – 005 : Playing Atari with Deep Reinforcement Learning, NIPS 2013(workshop?), </a:t>
            </a:r>
            <a:r>
              <a:rPr lang="ko-KR" altLang="en-US" dirty="0"/>
              <a:t>김성훈님의 자료를 토대로 다음의  자료들의 내용을 합쳐서 만들었습니다</a:t>
            </a:r>
            <a:r>
              <a:rPr lang="en-US" altLang="ko-KR" dirty="0"/>
              <a:t>. </a:t>
            </a:r>
          </a:p>
          <a:p>
            <a:endParaRPr lang="en-US" altLang="ko-KR" dirty="0"/>
          </a:p>
          <a:p>
            <a:pPr marL="285750" indent="-285750">
              <a:buFontTx/>
              <a:buChar char="-"/>
            </a:pPr>
            <a:r>
              <a:rPr lang="en-US" altLang="ko-KR" dirty="0">
                <a:solidFill>
                  <a:srgbClr val="0070C0"/>
                </a:solidFill>
                <a:hlinkClick r:id="rId2">
                  <a:extLst>
                    <a:ext uri="{A12FA001-AC4F-418D-AE19-62706E023703}">
                      <ahyp:hlinkClr xmlns:ahyp="http://schemas.microsoft.com/office/drawing/2018/hyperlinkcolor" val="tx"/>
                    </a:ext>
                  </a:extLst>
                </a:hlinkClick>
              </a:rPr>
              <a:t>Reinforcement Learning: An Introduction, Second edition, in progress</a:t>
            </a:r>
          </a:p>
          <a:p>
            <a:pPr marL="285750" indent="-285750">
              <a:buFontTx/>
              <a:buChar char="-"/>
            </a:pPr>
            <a:r>
              <a:rPr lang="ko-KR" altLang="en-US" dirty="0">
                <a:solidFill>
                  <a:srgbClr val="0070C0"/>
                </a:solidFill>
                <a:hlinkClick r:id="rId3">
                  <a:extLst>
                    <a:ext uri="{A12FA001-AC4F-418D-AE19-62706E023703}">
                      <ahyp:hlinkClr xmlns:ahyp="http://schemas.microsoft.com/office/drawing/2018/hyperlinkcolor" val="tx"/>
                    </a:ext>
                  </a:extLst>
                </a:hlinkClick>
              </a:rPr>
              <a:t>파이썬 </a:t>
            </a:r>
            <a:r>
              <a:rPr lang="ko-KR" altLang="en-US" dirty="0" err="1">
                <a:solidFill>
                  <a:srgbClr val="0070C0"/>
                </a:solidFill>
                <a:hlinkClick r:id="rId3">
                  <a:extLst>
                    <a:ext uri="{A12FA001-AC4F-418D-AE19-62706E023703}">
                      <ahyp:hlinkClr xmlns:ahyp="http://schemas.microsoft.com/office/drawing/2018/hyperlinkcolor" val="tx"/>
                    </a:ext>
                  </a:extLst>
                </a:hlinkClick>
              </a:rPr>
              <a:t>케라스로</a:t>
            </a:r>
            <a:r>
              <a:rPr lang="ko-KR" altLang="en-US" dirty="0">
                <a:solidFill>
                  <a:srgbClr val="0070C0"/>
                </a:solidFill>
                <a:hlinkClick r:id="rId3">
                  <a:extLst>
                    <a:ext uri="{A12FA001-AC4F-418D-AE19-62706E023703}">
                      <ahyp:hlinkClr xmlns:ahyp="http://schemas.microsoft.com/office/drawing/2018/hyperlinkcolor" val="tx"/>
                    </a:ext>
                  </a:extLst>
                </a:hlinkClick>
              </a:rPr>
              <a:t> 배우는 강화학습</a:t>
            </a:r>
            <a:endParaRPr lang="en-US" altLang="ko-KR" b="1" dirty="0">
              <a:solidFill>
                <a:srgbClr val="0070C0"/>
              </a:solidFill>
              <a:latin typeface="Noto Sans KR"/>
            </a:endParaRPr>
          </a:p>
          <a:p>
            <a:pPr marL="285750" indent="-285750">
              <a:buFontTx/>
              <a:buChar char="-"/>
            </a:pPr>
            <a:r>
              <a:rPr lang="ko-KR" altLang="en-US" dirty="0">
                <a:solidFill>
                  <a:srgbClr val="0070C0"/>
                </a:solidFill>
                <a:latin typeface="Noto Sans KR"/>
                <a:hlinkClick r:id="rId4">
                  <a:extLst>
                    <a:ext uri="{A12FA001-AC4F-418D-AE19-62706E023703}">
                      <ahyp:hlinkClr xmlns:ahyp="http://schemas.microsoft.com/office/drawing/2018/hyperlinkcolor" val="tx"/>
                    </a:ext>
                  </a:extLst>
                </a:hlinkClick>
              </a:rPr>
              <a:t>강화학습 기초 이론 </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r>
              <a:rPr lang="ko-KR" altLang="en-US" dirty="0" err="1">
                <a:solidFill>
                  <a:srgbClr val="0070C0"/>
                </a:solidFill>
                <a:latin typeface="Noto Sans KR"/>
                <a:hlinkClick r:id="rId4">
                  <a:extLst>
                    <a:ext uri="{A12FA001-AC4F-418D-AE19-62706E023703}">
                      <ahyp:hlinkClr xmlns:ahyp="http://schemas.microsoft.com/office/drawing/2018/hyperlinkcolor" val="tx"/>
                    </a:ext>
                  </a:extLst>
                </a:hlinkClick>
              </a:rPr>
              <a:t>팡요랩</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endParaRPr lang="en-US" altLang="ko-KR" dirty="0">
              <a:solidFill>
                <a:srgbClr val="0070C0"/>
              </a:solidFill>
            </a:endParaRPr>
          </a:p>
        </p:txBody>
      </p:sp>
      <p:sp>
        <p:nvSpPr>
          <p:cNvPr id="3" name="슬라이드 번호 개체 틀 2">
            <a:extLst>
              <a:ext uri="{FF2B5EF4-FFF2-40B4-BE49-F238E27FC236}">
                <a16:creationId xmlns:a16="http://schemas.microsoft.com/office/drawing/2014/main" id="{BFAAE224-8B15-4693-9078-CB2E3A8C5F3E}"/>
              </a:ext>
            </a:extLst>
          </p:cNvPr>
          <p:cNvSpPr>
            <a:spLocks noGrp="1"/>
          </p:cNvSpPr>
          <p:nvPr>
            <p:ph type="sldNum" sz="quarter" idx="12"/>
          </p:nvPr>
        </p:nvSpPr>
        <p:spPr/>
        <p:txBody>
          <a:bodyPr/>
          <a:lstStyle/>
          <a:p>
            <a:fld id="{7F1C8D6D-6533-4E78-8747-C5996EA27197}" type="slidenum">
              <a:rPr lang="ko-KR" altLang="en-US" smtClean="0"/>
              <a:t>2</a:t>
            </a:fld>
            <a:endParaRPr lang="ko-KR" altLang="en-US"/>
          </a:p>
        </p:txBody>
      </p:sp>
      <p:pic>
        <p:nvPicPr>
          <p:cNvPr id="2050" name="Picture 2">
            <a:extLst>
              <a:ext uri="{FF2B5EF4-FFF2-40B4-BE49-F238E27FC236}">
                <a16:creationId xmlns:a16="http://schemas.microsoft.com/office/drawing/2014/main" id="{BB3AB98B-ABB6-485B-91E1-B13DE34FF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689" y="3331600"/>
            <a:ext cx="595312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21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Dynamic Programming</a:t>
            </a:r>
            <a:r>
              <a:rPr lang="ko-KR" altLang="en-US" b="1" dirty="0"/>
              <a:t>의 한계</a:t>
            </a:r>
            <a:endParaRPr lang="en-US" altLang="ko-KR" b="1" dirty="0"/>
          </a:p>
        </p:txBody>
      </p:sp>
      <p:sp>
        <p:nvSpPr>
          <p:cNvPr id="3" name="직사각형 2">
            <a:extLst>
              <a:ext uri="{FF2B5EF4-FFF2-40B4-BE49-F238E27FC236}">
                <a16:creationId xmlns:a16="http://schemas.microsoft.com/office/drawing/2014/main" id="{C7AC8FEB-BEAF-4982-8069-CB686C8A6AFB}"/>
              </a:ext>
            </a:extLst>
          </p:cNvPr>
          <p:cNvSpPr/>
          <p:nvPr/>
        </p:nvSpPr>
        <p:spPr>
          <a:xfrm>
            <a:off x="427138" y="2962341"/>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모델이 없이 학습하는 강화학습</a:t>
            </a:r>
            <a:endParaRPr lang="en-US" altLang="ko-KR" b="1" dirty="0"/>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9524274" cy="1200329"/>
          </a:xfrm>
          <a:prstGeom prst="rect">
            <a:avLst/>
          </a:prstGeom>
          <a:noFill/>
        </p:spPr>
        <p:txBody>
          <a:bodyPr wrap="none" rtlCol="0">
            <a:spAutoFit/>
          </a:bodyPr>
          <a:lstStyle/>
          <a:p>
            <a:pPr marL="342900" indent="-342900">
              <a:buFont typeface="Arial" panose="020B0604020202020204" pitchFamily="34" charset="0"/>
              <a:buChar char="•"/>
            </a:pPr>
            <a:r>
              <a:rPr lang="en-US" altLang="ko-KR" b="1" dirty="0"/>
              <a:t>Policy Iteration </a:t>
            </a:r>
            <a:r>
              <a:rPr lang="en-US" altLang="ko-KR" dirty="0"/>
              <a:t>&amp; </a:t>
            </a:r>
            <a:r>
              <a:rPr lang="en-US" altLang="ko-KR" b="1" dirty="0"/>
              <a:t>Value Iteration</a:t>
            </a:r>
            <a:r>
              <a:rPr lang="ko-KR" altLang="en-US" dirty="0"/>
              <a:t>은 계산을 빠르게 하는 것이지 </a:t>
            </a:r>
            <a:r>
              <a:rPr lang="en-US" altLang="ko-KR" dirty="0"/>
              <a:t>“</a:t>
            </a:r>
            <a:r>
              <a:rPr lang="ko-KR" altLang="en-US" dirty="0"/>
              <a:t>학습</a:t>
            </a:r>
            <a:r>
              <a:rPr lang="en-US" altLang="ko-KR" dirty="0"/>
              <a:t>”</a:t>
            </a:r>
            <a:r>
              <a:rPr lang="ko-KR" altLang="en-US" dirty="0"/>
              <a:t>을 하는게 아님</a:t>
            </a:r>
            <a:endParaRPr lang="en-US" altLang="ko-KR" dirty="0"/>
          </a:p>
          <a:p>
            <a:pPr marL="800100" lvl="1" indent="-342900">
              <a:buFont typeface="Arial" panose="020B0604020202020204" pitchFamily="34" charset="0"/>
              <a:buChar char="•"/>
            </a:pPr>
            <a:r>
              <a:rPr lang="ko-KR" altLang="en-US" dirty="0"/>
              <a:t>계산 복잡도</a:t>
            </a:r>
            <a:endParaRPr lang="en-US" altLang="ko-KR" dirty="0"/>
          </a:p>
          <a:p>
            <a:pPr marL="800100" lvl="1" indent="-342900">
              <a:buFont typeface="Arial" panose="020B0604020202020204" pitchFamily="34" charset="0"/>
              <a:buChar char="•"/>
            </a:pPr>
            <a:r>
              <a:rPr lang="ko-KR" altLang="en-US" dirty="0"/>
              <a:t>차원의 저주</a:t>
            </a:r>
            <a:endParaRPr lang="en-US" altLang="ko-KR" dirty="0"/>
          </a:p>
          <a:p>
            <a:pPr marL="800100" lvl="1" indent="-342900">
              <a:buFont typeface="Arial" panose="020B0604020202020204" pitchFamily="34" charset="0"/>
              <a:buChar char="•"/>
            </a:pPr>
            <a:r>
              <a:rPr lang="ko-KR" altLang="en-US" dirty="0"/>
              <a:t>환경에 대한 완벽한 정보가 필요</a:t>
            </a:r>
          </a:p>
        </p:txBody>
      </p:sp>
      <p:sp>
        <p:nvSpPr>
          <p:cNvPr id="12" name="TextBox 11">
            <a:extLst>
              <a:ext uri="{FF2B5EF4-FFF2-40B4-BE49-F238E27FC236}">
                <a16:creationId xmlns:a16="http://schemas.microsoft.com/office/drawing/2014/main" id="{09585B05-899E-4153-B94E-8B2B53CC691E}"/>
              </a:ext>
            </a:extLst>
          </p:cNvPr>
          <p:cNvSpPr txBox="1"/>
          <p:nvPr/>
        </p:nvSpPr>
        <p:spPr>
          <a:xfrm>
            <a:off x="757212" y="3450797"/>
            <a:ext cx="8384026" cy="369332"/>
          </a:xfrm>
          <a:prstGeom prst="rect">
            <a:avLst/>
          </a:prstGeom>
          <a:noFill/>
        </p:spPr>
        <p:txBody>
          <a:bodyPr wrap="none" rtlCol="0">
            <a:spAutoFit/>
          </a:bodyPr>
          <a:lstStyle/>
          <a:p>
            <a:pPr marL="342900" indent="-342900">
              <a:buFont typeface="Arial" panose="020B0604020202020204" pitchFamily="34" charset="0"/>
              <a:buChar char="•"/>
            </a:pPr>
            <a:r>
              <a:rPr lang="ko-KR" altLang="en-US" dirty="0"/>
              <a:t>환경의 모델은 무엇일까</a:t>
            </a:r>
            <a:r>
              <a:rPr lang="en-US" altLang="ko-KR" dirty="0"/>
              <a:t>? MDP</a:t>
            </a:r>
            <a:r>
              <a:rPr lang="ko-KR" altLang="en-US" dirty="0"/>
              <a:t>에서 환경의 모델은 </a:t>
            </a:r>
            <a:r>
              <a:rPr lang="en-US" altLang="ko-KR" dirty="0"/>
              <a:t>“</a:t>
            </a:r>
            <a:r>
              <a:rPr lang="ko-KR" altLang="en-US" b="1" dirty="0">
                <a:solidFill>
                  <a:srgbClr val="C00000"/>
                </a:solidFill>
              </a:rPr>
              <a:t>상태변환확률</a:t>
            </a:r>
            <a:r>
              <a:rPr lang="en-US" altLang="ko-KR" dirty="0"/>
              <a:t>”</a:t>
            </a:r>
            <a:r>
              <a:rPr lang="ko-KR" altLang="en-US" dirty="0"/>
              <a:t> 과 </a:t>
            </a:r>
            <a:r>
              <a:rPr lang="en-US" altLang="ko-KR" dirty="0"/>
              <a:t>“</a:t>
            </a:r>
            <a:r>
              <a:rPr lang="ko-KR" altLang="en-US" b="1" dirty="0">
                <a:solidFill>
                  <a:srgbClr val="C00000"/>
                </a:solidFill>
              </a:rPr>
              <a:t>보상</a:t>
            </a:r>
            <a:r>
              <a:rPr lang="en-US" altLang="ko-KR" dirty="0"/>
              <a:t>”</a:t>
            </a:r>
            <a:endParaRPr lang="ko-KR" alt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4811753" y="4027721"/>
                <a:ext cx="2564998" cy="369332"/>
              </a:xfrm>
              <a:prstGeom prst="rect">
                <a:avLst/>
              </a:prstGeom>
              <a:noFill/>
            </p:spPr>
            <p:txBody>
              <a:bodyPr wrap="none" rtlCol="0">
                <a:spAutoFit/>
              </a:bodyPr>
              <a:lstStyle/>
              <a:p>
                <a:r>
                  <a:rPr lang="ko-KR" altLang="en-US" b="1" dirty="0">
                    <a:solidFill>
                      <a:srgbClr val="C00000"/>
                    </a:solidFill>
                  </a:rPr>
                  <a:t>환경의 모델 </a:t>
                </a:r>
                <a:r>
                  <a:rPr lang="en-US" altLang="ko-KR" b="1" dirty="0">
                    <a:solidFill>
                      <a:srgbClr val="C00000"/>
                    </a:solidFill>
                  </a:rPr>
                  <a:t>= </a:t>
                </a: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𝒔𝒔</m:t>
                        </m:r>
                        <m:r>
                          <a:rPr lang="en-US" altLang="ko-KR" b="1" i="1" smtClean="0">
                            <a:solidFill>
                              <a:srgbClr val="C00000"/>
                            </a:solidFill>
                            <a:latin typeface="Cambria Math" panose="02040503050406030204" pitchFamily="18" charset="0"/>
                          </a:rPr>
                          <m:t>′</m:t>
                        </m:r>
                      </m:sub>
                      <m:sup>
                        <m:r>
                          <a:rPr lang="en-US" altLang="ko-KR" b="1" i="1" smtClean="0">
                            <a:solidFill>
                              <a:srgbClr val="C00000"/>
                            </a:solidFill>
                            <a:latin typeface="Cambria Math" panose="02040503050406030204" pitchFamily="18" charset="0"/>
                          </a:rPr>
                          <m:t>𝒂</m:t>
                        </m:r>
                      </m:sup>
                    </m:sSubSup>
                  </m:oMath>
                </a14:m>
                <a:r>
                  <a:rPr lang="en-US" altLang="ko-KR" b="1" dirty="0">
                    <a:solidFill>
                      <a:srgbClr val="C00000"/>
                    </a:solidFill>
                  </a:rPr>
                  <a:t>, </a:t>
                </a:r>
                <a14:m>
                  <m:oMath xmlns:m="http://schemas.openxmlformats.org/officeDocument/2006/math">
                    <m:sSubSup>
                      <m:sSubSupPr>
                        <m:ctrlPr>
                          <a:rPr lang="en-US" altLang="ko-KR" b="1" i="1">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𝒔</m:t>
                        </m:r>
                      </m:sub>
                      <m:sup>
                        <m:r>
                          <a:rPr lang="en-US" altLang="ko-KR" b="1" i="1">
                            <a:solidFill>
                              <a:srgbClr val="C00000"/>
                            </a:solidFill>
                            <a:latin typeface="Cambria Math" panose="02040503050406030204" pitchFamily="18" charset="0"/>
                          </a:rPr>
                          <m:t>𝒂</m:t>
                        </m:r>
                      </m:sup>
                    </m:sSubSup>
                  </m:oMath>
                </a14:m>
                <a:endParaRPr lang="ko-KR" altLang="en-US" b="1" dirty="0">
                  <a:solidFill>
                    <a:srgbClr val="C00000"/>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4811753" y="4027721"/>
                <a:ext cx="2564998" cy="369332"/>
              </a:xfrm>
              <a:prstGeom prst="rect">
                <a:avLst/>
              </a:prstGeom>
              <a:blipFill>
                <a:blip r:embed="rId2"/>
                <a:stretch>
                  <a:fillRect l="-1900" t="-10000" b="-2666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AE4017CF-75B1-4A15-BD78-1D7893EABAF5}"/>
              </a:ext>
            </a:extLst>
          </p:cNvPr>
          <p:cNvSpPr txBox="1"/>
          <p:nvPr/>
        </p:nvSpPr>
        <p:spPr>
          <a:xfrm>
            <a:off x="739826" y="4700843"/>
            <a:ext cx="11452174" cy="2031325"/>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자연현상을 정확하게 모델링하는 것은 </a:t>
            </a:r>
            <a:r>
              <a:rPr lang="ko-KR" altLang="en-US" b="1" dirty="0">
                <a:solidFill>
                  <a:srgbClr val="C00000"/>
                </a:solidFill>
              </a:rPr>
              <a:t>불가능</a:t>
            </a:r>
            <a:r>
              <a:rPr lang="ko-KR" altLang="en-US" dirty="0"/>
              <a:t>에 가까움</a:t>
            </a:r>
            <a:endParaRPr lang="en-US" altLang="ko-KR" dirty="0"/>
          </a:p>
          <a:p>
            <a:endParaRPr lang="en-US" altLang="ko-KR" dirty="0"/>
          </a:p>
          <a:p>
            <a:pPr marL="342900" indent="-342900">
              <a:buFont typeface="Arial" panose="020B0604020202020204" pitchFamily="34" charset="0"/>
              <a:buChar char="•"/>
            </a:pPr>
            <a:r>
              <a:rPr lang="ko-KR" altLang="en-US" dirty="0"/>
              <a:t>모델을 정확히 알기 어려운 경우에 시스템의 </a:t>
            </a:r>
            <a:r>
              <a:rPr lang="ko-KR" altLang="en-US" b="1" dirty="0">
                <a:solidFill>
                  <a:srgbClr val="0070C0"/>
                </a:solidFill>
              </a:rPr>
              <a:t>입력과 출력 사이의 관계</a:t>
            </a:r>
            <a:r>
              <a:rPr lang="ko-KR" altLang="en-US" dirty="0"/>
              <a:t>를 알기 위해 두 가지 방법으로 접근</a:t>
            </a:r>
            <a:endParaRPr lang="en-US" altLang="ko-KR" dirty="0"/>
          </a:p>
          <a:p>
            <a:pPr marL="342900" indent="-342900">
              <a:buFont typeface="Arial" panose="020B0604020202020204" pitchFamily="34" charset="0"/>
              <a:buChar char="•"/>
            </a:pPr>
            <a:endParaRPr lang="en-US" altLang="ko-KR" dirty="0"/>
          </a:p>
          <a:p>
            <a:pPr marL="800100" lvl="1" indent="-342900">
              <a:buFont typeface="+mj-lt"/>
              <a:buAutoNum type="arabicPeriod"/>
            </a:pPr>
            <a:r>
              <a:rPr lang="ko-KR" altLang="en-US" dirty="0"/>
              <a:t>할 수 있는 선에서 정확한 모델링을 한 다음에 모델링 오차에 대한 부분을 실험을 통해 조정 </a:t>
            </a:r>
            <a:r>
              <a:rPr lang="en-US" altLang="ko-KR" dirty="0"/>
              <a:t>(“</a:t>
            </a:r>
            <a:r>
              <a:rPr lang="ko-KR" altLang="en-US" b="1" dirty="0">
                <a:solidFill>
                  <a:srgbClr val="C00000"/>
                </a:solidFill>
              </a:rPr>
              <a:t>한계점</a:t>
            </a:r>
            <a:r>
              <a:rPr lang="en-US" altLang="ko-KR" dirty="0"/>
              <a:t>”)</a:t>
            </a:r>
          </a:p>
          <a:p>
            <a:pPr marL="800100" lvl="1" indent="-342900">
              <a:buFont typeface="+mj-lt"/>
              <a:buAutoNum type="arabicPeriod"/>
            </a:pPr>
            <a:r>
              <a:rPr lang="ko-KR" altLang="en-US" b="1" dirty="0">
                <a:solidFill>
                  <a:srgbClr val="0070C0"/>
                </a:solidFill>
              </a:rPr>
              <a:t>모델 없이 환경과의 상호작용을 통해 입력과 출력 사이의 관계를 학습 </a:t>
            </a:r>
            <a:r>
              <a:rPr lang="en-US" altLang="ko-KR" b="1" dirty="0">
                <a:solidFill>
                  <a:srgbClr val="0070C0"/>
                </a:solidFill>
              </a:rPr>
              <a:t>(“</a:t>
            </a:r>
            <a:r>
              <a:rPr lang="ko-KR" altLang="en-US" b="1" dirty="0">
                <a:solidFill>
                  <a:srgbClr val="0070C0"/>
                </a:solidFill>
              </a:rPr>
              <a:t>강화학습</a:t>
            </a:r>
            <a:r>
              <a:rPr lang="en-US" altLang="ko-KR" b="1" dirty="0">
                <a:solidFill>
                  <a:srgbClr val="0070C0"/>
                </a:solidFill>
              </a:rPr>
              <a:t>”)</a:t>
            </a:r>
          </a:p>
          <a:p>
            <a:pPr marL="342900" indent="-342900">
              <a:buFont typeface="Arial" panose="020B0604020202020204" pitchFamily="34" charset="0"/>
              <a:buChar char="•"/>
            </a:pPr>
            <a:endParaRPr lang="ko-KR" altLang="en-US"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20</a:t>
            </a:fld>
            <a:endParaRPr lang="ko-KR" altLang="en-US"/>
          </a:p>
        </p:txBody>
      </p:sp>
      <p:sp>
        <p:nvSpPr>
          <p:cNvPr id="7" name="직사각형 6">
            <a:extLst>
              <a:ext uri="{FF2B5EF4-FFF2-40B4-BE49-F238E27FC236}">
                <a16:creationId xmlns:a16="http://schemas.microsoft.com/office/drawing/2014/main" id="{C51432B4-002C-4612-BD79-2687C8C998D1}"/>
              </a:ext>
            </a:extLst>
          </p:cNvPr>
          <p:cNvSpPr/>
          <p:nvPr/>
        </p:nvSpPr>
        <p:spPr>
          <a:xfrm>
            <a:off x="1632318" y="6109208"/>
            <a:ext cx="8526981" cy="311882"/>
          </a:xfrm>
          <a:prstGeom prst="rect">
            <a:avLst/>
          </a:prstGeom>
          <a:solidFill>
            <a:srgbClr val="00B050">
              <a:alpha val="20000"/>
            </a:srgbClr>
          </a:solidFill>
          <a:ln>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DF5E1141-C1EF-47D2-9714-2CA3EB04B524}"/>
              </a:ext>
            </a:extLst>
          </p:cNvPr>
          <p:cNvSpPr txBox="1"/>
          <p:nvPr/>
        </p:nvSpPr>
        <p:spPr>
          <a:xfrm>
            <a:off x="3906939" y="6509858"/>
            <a:ext cx="3776996" cy="261610"/>
          </a:xfrm>
          <a:prstGeom prst="rect">
            <a:avLst/>
          </a:prstGeom>
          <a:noFill/>
        </p:spPr>
        <p:txBody>
          <a:bodyPr wrap="none" rtlCol="0">
            <a:spAutoFit/>
          </a:bodyPr>
          <a:lstStyle/>
          <a:p>
            <a:r>
              <a:rPr lang="ko-KR" altLang="en-US" sz="1100" b="1" dirty="0">
                <a:solidFill>
                  <a:srgbClr val="C00000"/>
                </a:solidFill>
              </a:rPr>
              <a:t>앞으로 나오는 강화학습은 모두 모델이 없는 환경을 말함</a:t>
            </a:r>
          </a:p>
        </p:txBody>
      </p:sp>
    </p:spTree>
    <p:extLst>
      <p:ext uri="{BB962C8B-B14F-4D97-AF65-F5344CB8AC3E}">
        <p14:creationId xmlns:p14="http://schemas.microsoft.com/office/powerpoint/2010/main" val="363994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308324"/>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사람의 학습 방법과 강화학습의 학습 방법</a:t>
            </a:r>
            <a:endParaRPr lang="en-US" altLang="ko-KR" b="1" dirty="0"/>
          </a:p>
          <a:p>
            <a:pPr marL="800100" lvl="1" indent="-342900">
              <a:buFont typeface="Arial" panose="020B0604020202020204" pitchFamily="34" charset="0"/>
              <a:buChar char="•"/>
            </a:pPr>
            <a:r>
              <a:rPr lang="ko-KR" altLang="en-US" b="1" dirty="0"/>
              <a:t>사람</a:t>
            </a:r>
            <a:r>
              <a:rPr lang="ko-KR" altLang="en-US" dirty="0"/>
              <a:t> </a:t>
            </a:r>
            <a:r>
              <a:rPr lang="en-US" altLang="ko-KR" dirty="0"/>
              <a:t>: </a:t>
            </a:r>
            <a:r>
              <a:rPr lang="ko-KR" altLang="en-US" dirty="0"/>
              <a:t>학습의 많은 부분을 </a:t>
            </a:r>
            <a:r>
              <a:rPr lang="ko-KR" altLang="en-US" u="sng" dirty="0"/>
              <a:t>그냥 바둑을 두면서 진행</a:t>
            </a:r>
            <a:r>
              <a:rPr lang="en-US" altLang="ko-KR" dirty="0"/>
              <a:t>, </a:t>
            </a:r>
            <a:r>
              <a:rPr lang="ko-KR" altLang="en-US" dirty="0"/>
              <a:t>또한 바둑을 둔 후에 </a:t>
            </a:r>
            <a:r>
              <a:rPr lang="ko-KR" altLang="en-US" u="sng" dirty="0"/>
              <a:t>복기</a:t>
            </a:r>
            <a:r>
              <a:rPr lang="ko-KR" altLang="en-US" dirty="0"/>
              <a:t>를 하면서 어디서 어떤 잘못을 했고 어떻게 고쳐야 하는가를 생각</a:t>
            </a:r>
            <a:endParaRPr lang="en-US" altLang="ko-KR" dirty="0"/>
          </a:p>
          <a:p>
            <a:pPr marL="800100" lvl="1" indent="-342900">
              <a:buFont typeface="Arial" panose="020B0604020202020204" pitchFamily="34" charset="0"/>
              <a:buChar char="•"/>
            </a:pPr>
            <a:r>
              <a:rPr lang="ko-KR" altLang="en-US" b="1" dirty="0"/>
              <a:t>강화학습 </a:t>
            </a:r>
            <a:r>
              <a:rPr lang="en-US" altLang="ko-KR" b="1" dirty="0"/>
              <a:t>(</a:t>
            </a:r>
            <a:r>
              <a:rPr lang="ko-KR" altLang="en-US" b="1" dirty="0"/>
              <a:t>반복</a:t>
            </a:r>
            <a:r>
              <a:rPr lang="en-US" altLang="ko-KR" b="1" dirty="0"/>
              <a:t>)</a:t>
            </a:r>
          </a:p>
          <a:p>
            <a:pPr marL="1257300" lvl="2" indent="-342900">
              <a:buFont typeface="+mj-lt"/>
              <a:buAutoNum type="arabicPeriod"/>
            </a:pPr>
            <a:r>
              <a:rPr lang="ko-KR" altLang="en-US" dirty="0"/>
              <a:t>일단 한다</a:t>
            </a:r>
            <a:endParaRPr lang="en-US" altLang="ko-KR" dirty="0"/>
          </a:p>
          <a:p>
            <a:pPr marL="1257300" lvl="2" indent="-342900">
              <a:buFont typeface="+mj-lt"/>
              <a:buAutoNum type="arabicPeriod"/>
            </a:pPr>
            <a:r>
              <a:rPr lang="ko-KR" altLang="en-US" dirty="0"/>
              <a:t>자신을 평가</a:t>
            </a:r>
            <a:endParaRPr lang="en-US" altLang="ko-KR" dirty="0"/>
          </a:p>
          <a:p>
            <a:pPr marL="1257300" lvl="2" indent="-342900">
              <a:buFont typeface="+mj-lt"/>
              <a:buAutoNum type="arabicPeriod"/>
            </a:pPr>
            <a:r>
              <a:rPr lang="ko-KR" altLang="en-US" dirty="0"/>
              <a:t>평가한 대로 자신을 업데이트</a:t>
            </a:r>
            <a:endParaRPr lang="en-US" altLang="ko-KR" dirty="0"/>
          </a:p>
          <a:p>
            <a:pPr marL="1257300" lvl="2" indent="-342900">
              <a:buFont typeface="Arial" panose="020B0604020202020204" pitchFamily="34" charset="0"/>
              <a:buChar char="•"/>
            </a:pPr>
            <a:endParaRPr lang="en-US" altLang="ko-K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585B05-899E-4153-B94E-8B2B53CC691E}"/>
                  </a:ext>
                </a:extLst>
              </p:cNvPr>
              <p:cNvSpPr txBox="1"/>
              <p:nvPr/>
            </p:nvSpPr>
            <p:spPr>
              <a:xfrm>
                <a:off x="739826" y="3791155"/>
                <a:ext cx="10652596" cy="2585323"/>
              </a:xfrm>
              <a:prstGeom prst="rect">
                <a:avLst/>
              </a:prstGeom>
              <a:noFill/>
            </p:spPr>
            <p:txBody>
              <a:bodyPr wrap="none" rtlCol="0">
                <a:spAutoFit/>
              </a:bodyPr>
              <a:lstStyle/>
              <a:p>
                <a:pPr marL="342900" indent="-342900">
                  <a:buFont typeface="Arial" panose="020B0604020202020204" pitchFamily="34" charset="0"/>
                  <a:buChar char="•"/>
                </a:pPr>
                <a:r>
                  <a:rPr lang="ko-KR" altLang="en-US" b="1" dirty="0"/>
                  <a:t>강화학습에서의 예측과 제어</a:t>
                </a:r>
                <a:endParaRPr lang="en-US" altLang="ko-KR" b="1" dirty="0"/>
              </a:p>
              <a:p>
                <a:pPr marL="800100" lvl="1" indent="-342900">
                  <a:buFont typeface="Arial" panose="020B0604020202020204" pitchFamily="34" charset="0"/>
                  <a:buChar char="•"/>
                </a:pPr>
                <a:r>
                  <a:rPr lang="en-US" altLang="ko-KR" b="1" dirty="0"/>
                  <a:t>Bellman Expected Equation</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위 식을 계산하려면 가능한 모든 상황을 고려해 </a:t>
                </a:r>
                <a14:m>
                  <m:oMath xmlns:m="http://schemas.openxmlformats.org/officeDocument/2006/math">
                    <m:sSub>
                      <m:sSubPr>
                        <m:ctrlPr>
                          <a:rPr lang="en-US" altLang="ko-KR" i="1" smtClean="0">
                            <a:latin typeface="Cambria Math" panose="02040503050406030204" pitchFamily="18" charset="0"/>
                          </a:rPr>
                        </m:ctrlPr>
                      </m:sSubPr>
                      <m:e>
                        <m:r>
                          <m:rPr>
                            <m:sty m:val="p"/>
                          </m:rPr>
                          <a:rPr lang="en-US" altLang="ko-KR" b="0" i="1">
                            <a:latin typeface="Cambria Math" panose="02040503050406030204" pitchFamily="18" charset="0"/>
                          </a:rPr>
                          <m:t>E</m:t>
                        </m:r>
                      </m:e>
                      <m:sub>
                        <m:r>
                          <a:rPr lang="ko-KR" altLang="en-US" b="0" i="1">
                            <a:latin typeface="Cambria Math" panose="02040503050406030204" pitchFamily="18" charset="0"/>
                          </a:rPr>
                          <m:t>𝜋</m:t>
                        </m:r>
                      </m:sub>
                    </m:sSub>
                  </m:oMath>
                </a14:m>
                <a:r>
                  <a:rPr lang="ko-KR" altLang="en-US" dirty="0"/>
                  <a:t> 을 계산해야 함 </a:t>
                </a:r>
                <a:r>
                  <a:rPr lang="en-US" altLang="ko-KR" sz="1200" b="1" dirty="0">
                    <a:solidFill>
                      <a:srgbClr val="C00000"/>
                    </a:solidFill>
                  </a:rPr>
                  <a:t>(model</a:t>
                </a:r>
                <a:r>
                  <a:rPr lang="ko-KR" altLang="en-US" sz="1200" b="1" dirty="0">
                    <a:solidFill>
                      <a:srgbClr val="C00000"/>
                    </a:solidFill>
                  </a:rPr>
                  <a:t>을 모르기 때문에 불가능</a:t>
                </a:r>
                <a:r>
                  <a:rPr lang="en-US" altLang="ko-KR" sz="1200" b="1" dirty="0">
                    <a:solidFill>
                      <a:srgbClr val="C00000"/>
                    </a:solidFill>
                  </a:rPr>
                  <a:t>)</a:t>
                </a:r>
                <a:endParaRPr lang="en-US" altLang="ko-KR" b="1" dirty="0">
                  <a:solidFill>
                    <a:srgbClr val="C00000"/>
                  </a:solidFill>
                </a:endParaRPr>
              </a:p>
              <a:p>
                <a:pPr marL="1257300" lvl="2"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강화학습에서는 적당한 추론을 통해 원래 참 가치함수의 값을 </a:t>
                </a:r>
                <a:r>
                  <a:rPr lang="ko-KR" altLang="en-US" b="1" dirty="0"/>
                  <a:t>예측</a:t>
                </a:r>
                <a:r>
                  <a:rPr lang="en-US" altLang="ko-KR" b="1" dirty="0"/>
                  <a:t>(Prediction)</a:t>
                </a:r>
                <a:r>
                  <a:rPr lang="ko-KR" altLang="en-US" dirty="0"/>
                  <a:t>하는 것</a:t>
                </a:r>
                <a:endParaRPr lang="en-US" altLang="ko-KR" dirty="0"/>
              </a:p>
              <a:p>
                <a:pPr marL="1257300" lvl="2" indent="-342900">
                  <a:buFont typeface="Arial" panose="020B0604020202020204" pitchFamily="34" charset="0"/>
                  <a:buChar char="•"/>
                </a:pPr>
                <a:r>
                  <a:rPr lang="ko-KR" altLang="en-US" dirty="0"/>
                  <a:t>더 나아가 </a:t>
                </a:r>
                <a:r>
                  <a:rPr lang="en-US" altLang="ko-KR" dirty="0"/>
                  <a:t>Action</a:t>
                </a:r>
                <a:r>
                  <a:rPr lang="ko-KR" altLang="en-US" dirty="0"/>
                  <a:t>을 할 수 있도록 발전시키는 것을 </a:t>
                </a:r>
                <a:r>
                  <a:rPr lang="ko-KR" altLang="en-US" b="1" dirty="0"/>
                  <a:t>제어</a:t>
                </a:r>
                <a:r>
                  <a:rPr lang="en-US" altLang="ko-KR" b="1" dirty="0"/>
                  <a:t>(Control)</a:t>
                </a:r>
                <a:r>
                  <a:rPr lang="ko-KR" altLang="en-US" dirty="0"/>
                  <a:t>이라고 부름</a:t>
                </a:r>
                <a:r>
                  <a:rPr lang="en-US" altLang="ko-KR" dirty="0"/>
                  <a:t>.</a:t>
                </a:r>
              </a:p>
            </p:txBody>
          </p:sp>
        </mc:Choice>
        <mc:Fallback xmlns="">
          <p:sp>
            <p:nvSpPr>
              <p:cNvPr id="12" name="TextBox 11">
                <a:extLst>
                  <a:ext uri="{FF2B5EF4-FFF2-40B4-BE49-F238E27FC236}">
                    <a16:creationId xmlns:a16="http://schemas.microsoft.com/office/drawing/2014/main" id="{09585B05-899E-4153-B94E-8B2B53CC691E}"/>
                  </a:ext>
                </a:extLst>
              </p:cNvPr>
              <p:cNvSpPr txBox="1">
                <a:spLocks noRot="1" noChangeAspect="1" noMove="1" noResize="1" noEditPoints="1" noAdjustHandles="1" noChangeArrowheads="1" noChangeShapeType="1" noTextEdit="1"/>
              </p:cNvSpPr>
              <p:nvPr/>
            </p:nvSpPr>
            <p:spPr>
              <a:xfrm>
                <a:off x="739826" y="3791155"/>
                <a:ext cx="10652596" cy="2585323"/>
              </a:xfrm>
              <a:prstGeom prst="rect">
                <a:avLst/>
              </a:prstGeom>
              <a:blipFill>
                <a:blip r:embed="rId2"/>
                <a:stretch>
                  <a:fillRect l="-343" t="-1415" b="-28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2682336" y="4503576"/>
                <a:ext cx="4209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2682336" y="4503576"/>
                <a:ext cx="4209422" cy="369332"/>
              </a:xfrm>
              <a:prstGeom prst="rect">
                <a:avLst/>
              </a:prstGeom>
              <a:blipFill>
                <a:blip r:embed="rId3"/>
                <a:stretch>
                  <a:fillRect b="-2000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21</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5684939" y="3023472"/>
            <a:ext cx="3236784" cy="261610"/>
          </a:xfrm>
          <a:prstGeom prst="rect">
            <a:avLst/>
          </a:prstGeom>
          <a:noFill/>
        </p:spPr>
        <p:txBody>
          <a:bodyPr wrap="none" rtlCol="0">
            <a:spAutoFit/>
          </a:bodyPr>
          <a:lstStyle/>
          <a:p>
            <a:r>
              <a:rPr lang="en-US" altLang="ko-KR" sz="1100" b="1" dirty="0">
                <a:solidFill>
                  <a:srgbClr val="C00000"/>
                </a:solidFill>
              </a:rPr>
              <a:t>Agent</a:t>
            </a:r>
            <a:r>
              <a:rPr lang="ko-KR" altLang="en-US" sz="1100" b="1" dirty="0">
                <a:solidFill>
                  <a:srgbClr val="C00000"/>
                </a:solidFill>
              </a:rPr>
              <a:t>가 겪은 경험을 통해 가치함수를 업데이트</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10BA32-46C4-4A74-BCAE-855527168B34}"/>
                  </a:ext>
                </a:extLst>
              </p:cNvPr>
              <p:cNvSpPr txBox="1"/>
              <p:nvPr/>
            </p:nvSpPr>
            <p:spPr>
              <a:xfrm>
                <a:off x="6891758" y="4280945"/>
                <a:ext cx="5229317" cy="769441"/>
              </a:xfrm>
              <a:prstGeom prst="rect">
                <a:avLst/>
              </a:prstGeom>
              <a:noFill/>
            </p:spPr>
            <p:txBody>
              <a:bodyPr wrap="none" rtlCol="0">
                <a:spAutoFit/>
              </a:bodyPr>
              <a:lstStyle/>
              <a:p>
                <a:r>
                  <a:rPr lang="en-US" altLang="ko-KR" sz="1100" b="1" dirty="0">
                    <a:solidFill>
                      <a:srgbClr val="C00000"/>
                    </a:solidFill>
                  </a:rPr>
                  <a:t>Dynamic</a:t>
                </a:r>
                <a:r>
                  <a:rPr lang="ko-KR" altLang="en-US" sz="1100" b="1" dirty="0">
                    <a:solidFill>
                      <a:srgbClr val="C00000"/>
                    </a:solidFill>
                  </a:rPr>
                  <a:t> </a:t>
                </a:r>
                <a:r>
                  <a:rPr lang="en-US" altLang="ko-KR" sz="1100" b="1" dirty="0">
                    <a:solidFill>
                      <a:srgbClr val="C00000"/>
                    </a:solidFill>
                  </a:rPr>
                  <a:t>Programming</a:t>
                </a:r>
                <a:r>
                  <a:rPr lang="ko-KR" altLang="en-US" sz="1100" b="1" dirty="0">
                    <a:solidFill>
                      <a:srgbClr val="C00000"/>
                    </a:solidFill>
                  </a:rPr>
                  <a:t>에서 </a:t>
                </a:r>
                <a:r>
                  <a:rPr lang="en-US" altLang="ko-KR" sz="1100" b="1" dirty="0">
                    <a:solidFill>
                      <a:srgbClr val="C00000"/>
                    </a:solidFill>
                  </a:rPr>
                  <a:t>“Policy Iteration”</a:t>
                </a:r>
                <a:r>
                  <a:rPr lang="ko-KR" altLang="en-US" sz="1100" b="1" dirty="0">
                    <a:solidFill>
                      <a:srgbClr val="C00000"/>
                    </a:solidFill>
                  </a:rPr>
                  <a:t>은</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정책 평가</a:t>
                </a:r>
                <a:r>
                  <a:rPr lang="en-US" altLang="ko-KR" sz="1100" b="1" dirty="0">
                    <a:solidFill>
                      <a:srgbClr val="C00000"/>
                    </a:solidFill>
                  </a:rPr>
                  <a:t>)”</a:t>
                </a:r>
                <a:r>
                  <a:rPr lang="ko-KR" altLang="en-US" sz="1100" b="1" dirty="0">
                    <a:solidFill>
                      <a:srgbClr val="C00000"/>
                    </a:solidFill>
                  </a:rPr>
                  <a:t>와 </a:t>
                </a:r>
                <a:r>
                  <a:rPr lang="en-US" altLang="ko-KR" sz="1100" b="1" dirty="0">
                    <a:solidFill>
                      <a:srgbClr val="C00000"/>
                    </a:solidFill>
                  </a:rPr>
                  <a:t>“Policy Improvement(</a:t>
                </a:r>
                <a:r>
                  <a:rPr lang="ko-KR" altLang="en-US" sz="1100" b="1" dirty="0">
                    <a:solidFill>
                      <a:srgbClr val="C00000"/>
                    </a:solidFill>
                  </a:rPr>
                  <a:t>정책 발전</a:t>
                </a:r>
                <a:r>
                  <a:rPr lang="en-US" altLang="ko-KR" sz="1100" b="1" dirty="0">
                    <a:solidFill>
                      <a:srgbClr val="C00000"/>
                    </a:solidFill>
                  </a:rPr>
                  <a:t>)”</a:t>
                </a:r>
                <a:r>
                  <a:rPr lang="ko-KR" altLang="en-US" sz="1100" b="1" dirty="0">
                    <a:solidFill>
                      <a:srgbClr val="C00000"/>
                    </a:solidFill>
                  </a:rPr>
                  <a:t>으로 구성</a:t>
                </a:r>
                <a:r>
                  <a:rPr lang="en-US" altLang="ko-KR" sz="1100" b="1" dirty="0">
                    <a:solidFill>
                      <a:srgbClr val="C00000"/>
                    </a:solidFill>
                  </a:rPr>
                  <a:t> </a:t>
                </a:r>
              </a:p>
              <a:p>
                <a:r>
                  <a:rPr lang="en-US" altLang="ko-KR" sz="1100" b="1" dirty="0">
                    <a:solidFill>
                      <a:srgbClr val="C00000"/>
                    </a:solidFill>
                  </a:rPr>
                  <a:t>“Policy Evaluation”</a:t>
                </a:r>
                <a:r>
                  <a:rPr lang="ko-KR" altLang="en-US" sz="1100" b="1" dirty="0">
                    <a:solidFill>
                      <a:srgbClr val="C00000"/>
                    </a:solidFill>
                  </a:rPr>
                  <a:t>는 현재의 </a:t>
                </a:r>
                <a:r>
                  <a:rPr lang="en-US" altLang="ko-KR" sz="1100" b="1" dirty="0">
                    <a:solidFill>
                      <a:srgbClr val="C00000"/>
                    </a:solidFill>
                  </a:rPr>
                  <a:t>Policy</a:t>
                </a:r>
                <a:r>
                  <a:rPr lang="ko-KR" altLang="en-US" sz="1100" b="1" dirty="0">
                    <a:solidFill>
                      <a:srgbClr val="C00000"/>
                    </a:solidFill>
                  </a:rPr>
                  <a:t>에 대해 </a:t>
                </a:r>
                <a14:m>
                  <m:oMath xmlns:m="http://schemas.openxmlformats.org/officeDocument/2006/math">
                    <m:sSub>
                      <m:sSubPr>
                        <m:ctrlPr>
                          <a:rPr lang="en-US" altLang="ko-KR" sz="1100" b="1" i="1" smtClean="0">
                            <a:solidFill>
                              <a:schemeClr val="tx1"/>
                            </a:solidFill>
                            <a:latin typeface="Cambria Math" panose="02040503050406030204" pitchFamily="18" charset="0"/>
                          </a:rPr>
                        </m:ctrlPr>
                      </m:sSubPr>
                      <m:e>
                        <m:r>
                          <m:rPr>
                            <m:nor/>
                          </m:rPr>
                          <a:rPr lang="en-US" altLang="ko-KR" sz="1100" b="1" dirty="0">
                            <a:solidFill>
                              <a:schemeClr val="tx1"/>
                            </a:solidFill>
                          </a:rPr>
                          <m:t>v</m:t>
                        </m:r>
                      </m:e>
                      <m:sub>
                        <m:r>
                          <a:rPr lang="ko-KR" altLang="en-US" sz="1100" b="1" i="1" smtClean="0">
                            <a:solidFill>
                              <a:schemeClr val="tx1"/>
                            </a:solidFill>
                            <a:latin typeface="Cambria Math" panose="02040503050406030204" pitchFamily="18" charset="0"/>
                          </a:rPr>
                          <m:t>𝝅</m:t>
                        </m:r>
                      </m:sub>
                    </m:sSub>
                    <m:d>
                      <m:dPr>
                        <m:ctrlPr>
                          <a:rPr lang="en-US" altLang="ko-KR" sz="1100" b="1" i="1" smtClean="0">
                            <a:solidFill>
                              <a:schemeClr val="tx1"/>
                            </a:solidFill>
                            <a:latin typeface="Cambria Math" panose="02040503050406030204" pitchFamily="18" charset="0"/>
                          </a:rPr>
                        </m:ctrlPr>
                      </m:dPr>
                      <m:e>
                        <m:r>
                          <a:rPr lang="en-US" altLang="ko-KR" sz="1100" b="1" i="1" smtClean="0">
                            <a:solidFill>
                              <a:schemeClr val="tx1"/>
                            </a:solidFill>
                            <a:latin typeface="Cambria Math" panose="02040503050406030204" pitchFamily="18" charset="0"/>
                          </a:rPr>
                          <m:t>𝒔</m:t>
                        </m:r>
                      </m:e>
                    </m:d>
                    <m:r>
                      <a:rPr lang="en-US" altLang="ko-KR" sz="1100" b="1" i="1" smtClean="0">
                        <a:solidFill>
                          <a:schemeClr val="tx1"/>
                        </a:solidFill>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가치함수</a:t>
                </a:r>
                <a:r>
                  <a:rPr lang="en-US" altLang="ko-KR" sz="1100" b="1" dirty="0">
                    <a:solidFill>
                      <a:srgbClr val="C00000"/>
                    </a:solidFill>
                  </a:rPr>
                  <a:t>)</a:t>
                </a:r>
                <a:r>
                  <a:rPr lang="ko-KR" altLang="en-US" sz="1100" b="1" dirty="0">
                    <a:solidFill>
                      <a:srgbClr val="C00000"/>
                    </a:solidFill>
                  </a:rPr>
                  <a:t>를 계산하는 과정 </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에 사용하는 </a:t>
                </a:r>
                <a:r>
                  <a:rPr lang="en-US" altLang="ko-KR" sz="1100" b="1" dirty="0">
                    <a:solidFill>
                      <a:srgbClr val="C00000"/>
                    </a:solidFill>
                  </a:rPr>
                  <a:t>“Bellman</a:t>
                </a:r>
                <a:r>
                  <a:rPr lang="ko-KR" altLang="en-US" sz="1100" b="1" dirty="0">
                    <a:solidFill>
                      <a:srgbClr val="C00000"/>
                    </a:solidFill>
                  </a:rPr>
                  <a:t> </a:t>
                </a:r>
                <a:r>
                  <a:rPr lang="en-US" altLang="ko-KR" sz="1100" b="1" dirty="0">
                    <a:solidFill>
                      <a:srgbClr val="C00000"/>
                    </a:solidFill>
                  </a:rPr>
                  <a:t>Expected Equation”</a:t>
                </a:r>
                <a:endParaRPr lang="ko-KR" altLang="en-US" sz="1100" b="1" dirty="0">
                  <a:solidFill>
                    <a:srgbClr val="C00000"/>
                  </a:solidFill>
                </a:endParaRPr>
              </a:p>
            </p:txBody>
          </p:sp>
        </mc:Choice>
        <mc:Fallback xmlns="">
          <p:sp>
            <p:nvSpPr>
              <p:cNvPr id="23" name="TextBox 22">
                <a:extLst>
                  <a:ext uri="{FF2B5EF4-FFF2-40B4-BE49-F238E27FC236}">
                    <a16:creationId xmlns:a16="http://schemas.microsoft.com/office/drawing/2014/main" id="{B710BA32-46C4-4A74-BCAE-855527168B34}"/>
                  </a:ext>
                </a:extLst>
              </p:cNvPr>
              <p:cNvSpPr txBox="1">
                <a:spLocks noRot="1" noChangeAspect="1" noMove="1" noResize="1" noEditPoints="1" noAdjustHandles="1" noChangeArrowheads="1" noChangeShapeType="1" noTextEdit="1"/>
              </p:cNvSpPr>
              <p:nvPr/>
            </p:nvSpPr>
            <p:spPr>
              <a:xfrm>
                <a:off x="6891758" y="4280945"/>
                <a:ext cx="5229317" cy="769441"/>
              </a:xfrm>
              <a:prstGeom prst="rect">
                <a:avLst/>
              </a:prstGeom>
              <a:blipFill>
                <a:blip r:embed="rId4"/>
                <a:stretch>
                  <a:fillRect b="-4762"/>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650A2F9D-1AAD-461D-AF46-144572C7AA1C}"/>
              </a:ext>
            </a:extLst>
          </p:cNvPr>
          <p:cNvSpPr/>
          <p:nvPr/>
        </p:nvSpPr>
        <p:spPr>
          <a:xfrm>
            <a:off x="2817699" y="4545475"/>
            <a:ext cx="386643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2025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585323"/>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 근사의 예시</a:t>
            </a: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아는 경우</a:t>
            </a:r>
            <a:r>
              <a:rPr lang="en-US" altLang="ko-KR" b="1" dirty="0"/>
              <a:t>, </a:t>
            </a:r>
            <a:r>
              <a:rPr lang="ko-KR" altLang="en-US" b="1" dirty="0"/>
              <a:t>방정식 이용</a:t>
            </a:r>
            <a:r>
              <a:rPr lang="en-US" altLang="ko-KR" b="1" dirty="0"/>
              <a:t>)</a:t>
            </a:r>
          </a:p>
          <a:p>
            <a:pPr marL="800100" lvl="1" indent="-342900">
              <a:buFont typeface="+mj-lt"/>
              <a:buAutoNum type="arabicPeriod"/>
            </a:pPr>
            <a:endParaRPr lang="en-US" altLang="ko-KR" b="1" dirty="0"/>
          </a:p>
          <a:p>
            <a:pPr marL="800100" lvl="1" indent="-342900">
              <a:buFont typeface="+mj-lt"/>
              <a:buAutoNum type="arabicPeriod"/>
            </a:pP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모르는 경우</a:t>
            </a:r>
            <a:r>
              <a:rPr lang="en-US" altLang="ko-KR" b="1" dirty="0"/>
              <a:t>, </a:t>
            </a:r>
            <a:r>
              <a:rPr lang="ko-KR" altLang="en-US" b="1" dirty="0"/>
              <a:t>몬테카를로 근사</a:t>
            </a:r>
            <a:r>
              <a:rPr lang="en-US" altLang="ko-KR" b="1" dirty="0"/>
              <a:t>[</a:t>
            </a:r>
            <a:r>
              <a:rPr lang="ko-KR" altLang="en-US" b="1" dirty="0"/>
              <a:t>샘플링</a:t>
            </a:r>
            <a:r>
              <a:rPr lang="en-US" altLang="ko-KR" b="1" dirty="0"/>
              <a:t>])</a:t>
            </a:r>
          </a:p>
          <a:p>
            <a:pPr marL="800100" lvl="1" indent="-342900">
              <a:buFont typeface="+mj-lt"/>
              <a:buAutoNum type="arabicPeriod"/>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22</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4896102" y="3939715"/>
            <a:ext cx="2190023" cy="430887"/>
          </a:xfrm>
          <a:prstGeom prst="rect">
            <a:avLst/>
          </a:prstGeom>
          <a:noFill/>
        </p:spPr>
        <p:txBody>
          <a:bodyPr wrap="none" rtlCol="0">
            <a:spAutoFit/>
          </a:bodyPr>
          <a:lstStyle/>
          <a:p>
            <a:pPr algn="ctr"/>
            <a:r>
              <a:rPr lang="en-US" altLang="ko-KR" sz="1100" b="1" dirty="0">
                <a:solidFill>
                  <a:srgbClr val="C00000"/>
                </a:solidFill>
              </a:rPr>
              <a:t>11</a:t>
            </a:r>
            <a:r>
              <a:rPr lang="ko-KR" altLang="en-US" sz="1100" b="1" dirty="0">
                <a:solidFill>
                  <a:srgbClr val="C00000"/>
                </a:solidFill>
              </a:rPr>
              <a:t>개의 점을 무작위로 찍어보자</a:t>
            </a:r>
            <a:endParaRPr lang="en-US" altLang="ko-KR" sz="1100" b="1" dirty="0">
              <a:solidFill>
                <a:srgbClr val="C00000"/>
              </a:solidFill>
            </a:endParaRPr>
          </a:p>
          <a:p>
            <a:pPr algn="ctr"/>
            <a:r>
              <a:rPr lang="en-US" altLang="ko-KR" sz="1100" b="1" dirty="0">
                <a:solidFill>
                  <a:srgbClr val="C00000"/>
                </a:solidFill>
              </a:rPr>
              <a:t>Sampling</a:t>
            </a:r>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AB7A1C-4105-439A-A897-5B499B9C87B5}"/>
                  </a:ext>
                </a:extLst>
              </p:cNvPr>
              <p:cNvSpPr txBox="1"/>
              <p:nvPr/>
            </p:nvSpPr>
            <p:spPr>
              <a:xfrm>
                <a:off x="2136385" y="2287585"/>
                <a:ext cx="1091902"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𝑺</m:t>
                      </m:r>
                      <m:r>
                        <a:rPr lang="en-US" altLang="ko-KR" b="1" i="1" smtClean="0">
                          <a:solidFill>
                            <a:schemeClr val="tx1"/>
                          </a:solidFill>
                          <a:latin typeface="Cambria Math" panose="02040503050406030204" pitchFamily="18" charset="0"/>
                        </a:rPr>
                        <m:t>=</m:t>
                      </m:r>
                      <m:r>
                        <a:rPr lang="ko-KR" altLang="en-US" b="1" i="1">
                          <a:latin typeface="Cambria Math" panose="02040503050406030204" pitchFamily="18" charset="0"/>
                        </a:rPr>
                        <m:t>𝝅</m:t>
                      </m:r>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𝒓</m:t>
                          </m:r>
                        </m:e>
                        <m:sup>
                          <m:r>
                            <a:rPr lang="en-US" altLang="ko-KR" b="1" i="1" smtClean="0">
                              <a:latin typeface="Cambria Math" panose="02040503050406030204" pitchFamily="18" charset="0"/>
                            </a:rPr>
                            <m:t>𝟐</m:t>
                          </m:r>
                        </m:sup>
                      </m:sSup>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32AB7A1C-4105-439A-A897-5B499B9C87B5}"/>
                  </a:ext>
                </a:extLst>
              </p:cNvPr>
              <p:cNvSpPr txBox="1">
                <a:spLocks noRot="1" noChangeAspect="1" noMove="1" noResize="1" noEditPoints="1" noAdjustHandles="1" noChangeArrowheads="1" noChangeShapeType="1" noTextEdit="1"/>
              </p:cNvSpPr>
              <p:nvPr/>
            </p:nvSpPr>
            <p:spPr>
              <a:xfrm>
                <a:off x="2136385" y="2287585"/>
                <a:ext cx="1091902" cy="375552"/>
              </a:xfrm>
              <a:prstGeom prst="rect">
                <a:avLst/>
              </a:prstGeom>
              <a:blipFill>
                <a:blip r:embed="rId2"/>
                <a:stretch>
                  <a:fillRect/>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472A7CFE-D3FC-40C7-97A2-7288BB6EE08E}"/>
              </a:ext>
            </a:extLst>
          </p:cNvPr>
          <p:cNvSpPr/>
          <p:nvPr/>
        </p:nvSpPr>
        <p:spPr>
          <a:xfrm>
            <a:off x="2136385"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7" name="타원 6">
            <a:extLst>
              <a:ext uri="{FF2B5EF4-FFF2-40B4-BE49-F238E27FC236}">
                <a16:creationId xmlns:a16="http://schemas.microsoft.com/office/drawing/2014/main" id="{067B4130-1E18-403E-A0F3-9A9F0559AE3C}"/>
              </a:ext>
            </a:extLst>
          </p:cNvPr>
          <p:cNvSpPr/>
          <p:nvPr/>
        </p:nvSpPr>
        <p:spPr>
          <a:xfrm>
            <a:off x="2844100"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18" name="TextBox 17">
            <a:extLst>
              <a:ext uri="{FF2B5EF4-FFF2-40B4-BE49-F238E27FC236}">
                <a16:creationId xmlns:a16="http://schemas.microsoft.com/office/drawing/2014/main" id="{EB0F90F3-7CAE-494A-BA85-29D22C90EACE}"/>
              </a:ext>
            </a:extLst>
          </p:cNvPr>
          <p:cNvSpPr txBox="1"/>
          <p:nvPr/>
        </p:nvSpPr>
        <p:spPr>
          <a:xfrm>
            <a:off x="3848994"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5FF8EC-2912-4DC5-92C3-3D920D9A196C}"/>
                  </a:ext>
                </a:extLst>
              </p:cNvPr>
              <p:cNvSpPr txBox="1"/>
              <p:nvPr/>
            </p:nvSpPr>
            <p:spPr>
              <a:xfrm>
                <a:off x="4078965" y="4441502"/>
                <a:ext cx="3776931" cy="870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𝐴</m:t>
                          </m:r>
                          <m:r>
                            <a:rPr lang="en-US" altLang="ko-KR" b="0" i="1" smtClean="0">
                              <a:latin typeface="Cambria Math" panose="02040503050406030204" pitchFamily="18" charset="0"/>
                            </a:rPr>
                            <m:t>)</m:t>
                          </m:r>
                        </m:num>
                        <m:den>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𝐵</m:t>
                          </m:r>
                          <m:r>
                            <a:rPr lang="en-US" altLang="ko-KR" b="0" i="1" smtClean="0">
                              <a:latin typeface="Cambria Math" panose="02040503050406030204" pitchFamily="18" charset="0"/>
                            </a:rPr>
                            <m:t>)</m:t>
                          </m:r>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11</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11</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4</m:t>
                          </m:r>
                        </m:num>
                        <m:den>
                          <m:r>
                            <a:rPr lang="en-US" altLang="ko-KR" i="1">
                              <a:latin typeface="Cambria Math" panose="02040503050406030204" pitchFamily="18" charset="0"/>
                            </a:rPr>
                            <m:t>11</m:t>
                          </m:r>
                        </m:den>
                      </m:f>
                    </m:oMath>
                  </m:oMathPara>
                </a14:m>
                <a:endParaRPr lang="ko-KR" altLang="en-US" dirty="0"/>
              </a:p>
            </p:txBody>
          </p:sp>
        </mc:Choice>
        <mc:Fallback xmlns="">
          <p:sp>
            <p:nvSpPr>
              <p:cNvPr id="9" name="TextBox 8">
                <a:extLst>
                  <a:ext uri="{FF2B5EF4-FFF2-40B4-BE49-F238E27FC236}">
                    <a16:creationId xmlns:a16="http://schemas.microsoft.com/office/drawing/2014/main" id="{025FF8EC-2912-4DC5-92C3-3D920D9A196C}"/>
                  </a:ext>
                </a:extLst>
              </p:cNvPr>
              <p:cNvSpPr txBox="1">
                <a:spLocks noRot="1" noChangeAspect="1" noMove="1" noResize="1" noEditPoints="1" noAdjustHandles="1" noChangeArrowheads="1" noChangeShapeType="1" noTextEdit="1"/>
              </p:cNvSpPr>
              <p:nvPr/>
            </p:nvSpPr>
            <p:spPr>
              <a:xfrm>
                <a:off x="4078965" y="4441502"/>
                <a:ext cx="3776931" cy="870559"/>
              </a:xfrm>
              <a:prstGeom prst="rect">
                <a:avLst/>
              </a:prstGeom>
              <a:blipFill>
                <a:blip r:embed="rId3"/>
                <a:stretch>
                  <a:fillRect/>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F244A7A-BE07-463F-B991-1112C7D56394}"/>
              </a:ext>
            </a:extLst>
          </p:cNvPr>
          <p:cNvSpPr/>
          <p:nvPr/>
        </p:nvSpPr>
        <p:spPr>
          <a:xfrm>
            <a:off x="7252821"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19" name="타원 18">
            <a:extLst>
              <a:ext uri="{FF2B5EF4-FFF2-40B4-BE49-F238E27FC236}">
                <a16:creationId xmlns:a16="http://schemas.microsoft.com/office/drawing/2014/main" id="{F8F71D6A-9F94-4811-95EE-6D9A26FC1999}"/>
              </a:ext>
            </a:extLst>
          </p:cNvPr>
          <p:cNvSpPr/>
          <p:nvPr/>
        </p:nvSpPr>
        <p:spPr>
          <a:xfrm>
            <a:off x="7960536"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27" name="TextBox 26">
            <a:extLst>
              <a:ext uri="{FF2B5EF4-FFF2-40B4-BE49-F238E27FC236}">
                <a16:creationId xmlns:a16="http://schemas.microsoft.com/office/drawing/2014/main" id="{85D941AA-60B9-4D4E-9069-7A27E2D54598}"/>
              </a:ext>
            </a:extLst>
          </p:cNvPr>
          <p:cNvSpPr txBox="1"/>
          <p:nvPr/>
        </p:nvSpPr>
        <p:spPr>
          <a:xfrm>
            <a:off x="8965430"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p:sp>
        <p:nvSpPr>
          <p:cNvPr id="11" name="타원 10">
            <a:extLst>
              <a:ext uri="{FF2B5EF4-FFF2-40B4-BE49-F238E27FC236}">
                <a16:creationId xmlns:a16="http://schemas.microsoft.com/office/drawing/2014/main" id="{FEE278CA-A6DC-4C3E-BFB8-13659E864C09}"/>
              </a:ext>
            </a:extLst>
          </p:cNvPr>
          <p:cNvSpPr/>
          <p:nvPr/>
        </p:nvSpPr>
        <p:spPr>
          <a:xfrm>
            <a:off x="8036211" y="3683130"/>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0DE65866-D105-40F0-BDE9-2578D65EBA22}"/>
              </a:ext>
            </a:extLst>
          </p:cNvPr>
          <p:cNvSpPr/>
          <p:nvPr/>
        </p:nvSpPr>
        <p:spPr>
          <a:xfrm>
            <a:off x="8219090" y="38678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CF1F5C2-115D-4C97-9424-0832BA6A212B}"/>
              </a:ext>
            </a:extLst>
          </p:cNvPr>
          <p:cNvSpPr/>
          <p:nvPr/>
        </p:nvSpPr>
        <p:spPr>
          <a:xfrm>
            <a:off x="8284517" y="3536773"/>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4709E957-9212-452A-832E-6D120C2E7797}"/>
              </a:ext>
            </a:extLst>
          </p:cNvPr>
          <p:cNvSpPr/>
          <p:nvPr/>
        </p:nvSpPr>
        <p:spPr>
          <a:xfrm>
            <a:off x="8458016" y="37167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6F58FC1B-CF61-4706-A348-D1BA1A1AA66F}"/>
              </a:ext>
            </a:extLst>
          </p:cNvPr>
          <p:cNvSpPr/>
          <p:nvPr/>
        </p:nvSpPr>
        <p:spPr>
          <a:xfrm>
            <a:off x="7475405" y="3959545"/>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9A4BA83F-4D83-427A-BC54-480642AF4FC2}"/>
              </a:ext>
            </a:extLst>
          </p:cNvPr>
          <p:cNvSpPr/>
          <p:nvPr/>
        </p:nvSpPr>
        <p:spPr>
          <a:xfrm>
            <a:off x="8762816" y="40215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6FB73D90-404D-4394-9BB0-869585EB068C}"/>
              </a:ext>
            </a:extLst>
          </p:cNvPr>
          <p:cNvSpPr/>
          <p:nvPr/>
        </p:nvSpPr>
        <p:spPr>
          <a:xfrm>
            <a:off x="8045145" y="42052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8026C533-4DFF-4D10-8608-B9E9BE2DF593}"/>
              </a:ext>
            </a:extLst>
          </p:cNvPr>
          <p:cNvSpPr/>
          <p:nvPr/>
        </p:nvSpPr>
        <p:spPr>
          <a:xfrm>
            <a:off x="9023787" y="3432284"/>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B97DB4A7-6CFB-468A-9EFA-10E8C420926A}"/>
              </a:ext>
            </a:extLst>
          </p:cNvPr>
          <p:cNvSpPr/>
          <p:nvPr/>
        </p:nvSpPr>
        <p:spPr>
          <a:xfrm>
            <a:off x="8949900" y="3677428"/>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A98FD2DA-73E6-49F0-9A43-1484742CD2D6}"/>
              </a:ext>
            </a:extLst>
          </p:cNvPr>
          <p:cNvSpPr/>
          <p:nvPr/>
        </p:nvSpPr>
        <p:spPr>
          <a:xfrm>
            <a:off x="9456565" y="347290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7F6E647A-E4CB-4ECB-B6A1-1A407C3BF21D}"/>
              </a:ext>
            </a:extLst>
          </p:cNvPr>
          <p:cNvSpPr/>
          <p:nvPr/>
        </p:nvSpPr>
        <p:spPr>
          <a:xfrm>
            <a:off x="7647668" y="335795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211255B8-FCDC-434E-8FC8-B97BFDE5D935}"/>
              </a:ext>
            </a:extLst>
          </p:cNvPr>
          <p:cNvSpPr/>
          <p:nvPr/>
        </p:nvSpPr>
        <p:spPr>
          <a:xfrm>
            <a:off x="5694599" y="3649708"/>
            <a:ext cx="545665" cy="261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2DF1BC4-1107-44A7-9A97-6F1FEFE3BAC6}"/>
                  </a:ext>
                </a:extLst>
              </p:cNvPr>
              <p:cNvSpPr txBox="1"/>
              <p:nvPr/>
            </p:nvSpPr>
            <p:spPr>
              <a:xfrm>
                <a:off x="1407383" y="5897464"/>
                <a:ext cx="315894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num>
                        <m:den>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den>
                      </m:f>
                    </m:oMath>
                  </m:oMathPara>
                </a14:m>
                <a:endParaRPr lang="ko-KR" altLang="en-US" dirty="0"/>
              </a:p>
            </p:txBody>
          </p:sp>
        </mc:Choice>
        <mc:Fallback xmlns="">
          <p:sp>
            <p:nvSpPr>
              <p:cNvPr id="52" name="TextBox 51">
                <a:extLst>
                  <a:ext uri="{FF2B5EF4-FFF2-40B4-BE49-F238E27FC236}">
                    <a16:creationId xmlns:a16="http://schemas.microsoft.com/office/drawing/2014/main" id="{B2DF1BC4-1107-44A7-9A97-6F1FEFE3BAC6}"/>
                  </a:ext>
                </a:extLst>
              </p:cNvPr>
              <p:cNvSpPr txBox="1">
                <a:spLocks noRot="1" noChangeAspect="1" noMove="1" noResize="1" noEditPoints="1" noAdjustHandles="1" noChangeArrowheads="1" noChangeShapeType="1" noTextEdit="1"/>
              </p:cNvSpPr>
              <p:nvPr/>
            </p:nvSpPr>
            <p:spPr>
              <a:xfrm>
                <a:off x="1407383" y="5897464"/>
                <a:ext cx="3158942" cy="84856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FC9B9D-2208-415E-A778-2392E2C6AB95}"/>
                  </a:ext>
                </a:extLst>
              </p:cNvPr>
              <p:cNvSpPr txBox="1"/>
              <p:nvPr/>
            </p:nvSpPr>
            <p:spPr>
              <a:xfrm>
                <a:off x="1468542" y="5548922"/>
                <a:ext cx="1703480" cy="369332"/>
              </a:xfrm>
              <a:prstGeom prst="rect">
                <a:avLst/>
              </a:prstGeom>
              <a:noFill/>
            </p:spPr>
            <p:txBody>
              <a:bodyPr wrap="none" rtlCol="0">
                <a:spAutoFit/>
              </a:bodyPr>
              <a:lstStyle/>
              <a:p>
                <a:r>
                  <a:rPr lang="en-US" altLang="ko-KR" dirty="0"/>
                  <a:t>if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m:rPr>
                        <m:nor/>
                      </m:rPr>
                      <a:rPr lang="ko-KR" altLang="en-US"/>
                      <m:t>∞</m:t>
                    </m:r>
                    <m:r>
                      <m:rPr>
                        <m:nor/>
                      </m:rPr>
                      <a:rPr lang="en-US" altLang="ko-KR" b="0" i="0" smtClean="0"/>
                      <m:t>,</m:t>
                    </m:r>
                  </m:oMath>
                </a14:m>
                <a:r>
                  <a:rPr lang="ko-KR" altLang="en-US" dirty="0"/>
                  <a:t> </a:t>
                </a:r>
                <a:r>
                  <a:rPr lang="en-US" altLang="ko-KR" dirty="0"/>
                  <a:t>then</a:t>
                </a:r>
                <a:endParaRPr lang="ko-KR" altLang="en-US" dirty="0"/>
              </a:p>
            </p:txBody>
          </p:sp>
        </mc:Choice>
        <mc:Fallback xmlns="">
          <p:sp>
            <p:nvSpPr>
              <p:cNvPr id="53" name="TextBox 52">
                <a:extLst>
                  <a:ext uri="{FF2B5EF4-FFF2-40B4-BE49-F238E27FC236}">
                    <a16:creationId xmlns:a16="http://schemas.microsoft.com/office/drawing/2014/main" id="{79FC9B9D-2208-415E-A778-2392E2C6AB95}"/>
                  </a:ext>
                </a:extLst>
              </p:cNvPr>
              <p:cNvSpPr txBox="1">
                <a:spLocks noRot="1" noChangeAspect="1" noMove="1" noResize="1" noEditPoints="1" noAdjustHandles="1" noChangeArrowheads="1" noChangeShapeType="1" noTextEdit="1"/>
              </p:cNvSpPr>
              <p:nvPr/>
            </p:nvSpPr>
            <p:spPr>
              <a:xfrm>
                <a:off x="1468542" y="5548922"/>
                <a:ext cx="1703480" cy="369332"/>
              </a:xfrm>
              <a:prstGeom prst="rect">
                <a:avLst/>
              </a:prstGeom>
              <a:blipFill>
                <a:blip r:embed="rId5"/>
                <a:stretch>
                  <a:fillRect l="-3226" t="-8197" r="-2509" b="-2459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094065D1-A4B0-429B-85C0-1407CFFBEC76}"/>
              </a:ext>
            </a:extLst>
          </p:cNvPr>
          <p:cNvSpPr txBox="1"/>
          <p:nvPr/>
        </p:nvSpPr>
        <p:spPr>
          <a:xfrm>
            <a:off x="4851288" y="5857542"/>
            <a:ext cx="4241867" cy="430887"/>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추정은 무한히 반복하면 원래 값에 가까워진다</a:t>
            </a:r>
            <a:r>
              <a:rPr lang="en-US" altLang="ko-KR" sz="1100" b="1" dirty="0">
                <a:solidFill>
                  <a:srgbClr val="C00000"/>
                </a:solidFill>
              </a:rPr>
              <a:t>.</a:t>
            </a:r>
          </a:p>
          <a:p>
            <a:pPr algn="ctr"/>
            <a:r>
              <a:rPr lang="ko-KR" altLang="en-US" sz="1100" b="1" dirty="0">
                <a:solidFill>
                  <a:srgbClr val="C00000"/>
                </a:solidFill>
              </a:rPr>
              <a:t>강화학습에서 몬테카를로 근사를 어떻게 사용하는지 확인해보자</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238001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031325"/>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sampling</a:t>
            </a:r>
            <a:r>
              <a:rPr lang="ko-KR" altLang="en-US" b="1" dirty="0"/>
              <a:t>과 </a:t>
            </a:r>
            <a:r>
              <a:rPr lang="en-US" altLang="ko-KR" sz="1800" b="1" dirty="0"/>
              <a:t>Monte-Carlo</a:t>
            </a:r>
            <a:r>
              <a:rPr lang="ko-KR" altLang="en-US" b="1" dirty="0"/>
              <a:t> </a:t>
            </a:r>
            <a:r>
              <a:rPr lang="en-US" altLang="ko-KR" b="1" dirty="0"/>
              <a:t>prediction</a:t>
            </a:r>
          </a:p>
          <a:p>
            <a:pPr marL="800100" lvl="1" indent="-342900">
              <a:buFont typeface="Arial" panose="020B0604020202020204" pitchFamily="34" charset="0"/>
              <a:buChar char="•"/>
            </a:pPr>
            <a:r>
              <a:rPr lang="en-US" altLang="ko-KR" b="1" dirty="0"/>
              <a:t>Policy </a:t>
            </a:r>
            <a:r>
              <a:rPr lang="en-US" altLang="ko-KR" sz="1800" b="1" dirty="0"/>
              <a:t>Evaluation</a:t>
            </a:r>
            <a:r>
              <a:rPr lang="ko-KR" altLang="en-US" sz="1800" b="1" dirty="0"/>
              <a:t> 과정에서 몬테카를로 근사를 사용해 가치함수 추정</a:t>
            </a:r>
            <a:endParaRPr lang="en-US" altLang="ko-KR" sz="1800" b="1" dirty="0"/>
          </a:p>
          <a:p>
            <a:pPr marL="1257300" lvl="2" indent="-342900">
              <a:buFont typeface="Arial" panose="020B0604020202020204" pitchFamily="34" charset="0"/>
              <a:buChar char="•"/>
            </a:pPr>
            <a:r>
              <a:rPr lang="ko-KR" altLang="en-US" dirty="0"/>
              <a:t>원의 넓이를 추정할 때는 점이 하나의 </a:t>
            </a:r>
            <a:r>
              <a:rPr lang="en-US" altLang="ko-KR" dirty="0"/>
              <a:t>sample</a:t>
            </a:r>
            <a:r>
              <a:rPr lang="ko-KR" altLang="en-US" dirty="0"/>
              <a:t> </a:t>
            </a:r>
            <a:r>
              <a:rPr lang="en-US" altLang="ko-KR" dirty="0"/>
              <a:t>(</a:t>
            </a:r>
            <a:r>
              <a:rPr lang="ko-KR" altLang="en-US" dirty="0"/>
              <a:t>점을 찍는 것이 </a:t>
            </a:r>
            <a:r>
              <a:rPr lang="en-US" altLang="ko-KR" dirty="0"/>
              <a:t>“sampling”)</a:t>
            </a:r>
          </a:p>
          <a:p>
            <a:pPr marL="1257300" lvl="2" indent="-342900">
              <a:buFont typeface="Arial" panose="020B0604020202020204" pitchFamily="34" charset="0"/>
              <a:buChar char="•"/>
            </a:pPr>
            <a:r>
              <a:rPr lang="ko-KR" altLang="en-US" dirty="0"/>
              <a:t>가치함수를 추정할 때는 </a:t>
            </a:r>
            <a:r>
              <a:rPr lang="en-US" altLang="ko-KR" dirty="0"/>
              <a:t>Agent</a:t>
            </a:r>
            <a:r>
              <a:rPr lang="ko-KR" altLang="en-US" dirty="0"/>
              <a:t>가 한 번 환경에서 </a:t>
            </a:r>
            <a:r>
              <a:rPr lang="en-US" altLang="ko-KR" dirty="0"/>
              <a:t>Episode</a:t>
            </a:r>
            <a:r>
              <a:rPr lang="ko-KR" altLang="en-US" dirty="0"/>
              <a:t>를 진행하는 것이 </a:t>
            </a:r>
            <a:r>
              <a:rPr lang="en-US" altLang="ko-KR" dirty="0"/>
              <a:t>“sampling”</a:t>
            </a:r>
          </a:p>
          <a:p>
            <a:pPr marL="1714500" lvl="3" indent="-342900">
              <a:buFont typeface="Arial" panose="020B0604020202020204" pitchFamily="34" charset="0"/>
              <a:buChar char="•"/>
            </a:pPr>
            <a:r>
              <a:rPr lang="ko-KR" altLang="en-US" dirty="0"/>
              <a:t>이 </a:t>
            </a:r>
            <a:r>
              <a:rPr lang="en-US" altLang="ko-KR" b="1" dirty="0"/>
              <a:t>sampling</a:t>
            </a:r>
            <a:r>
              <a:rPr lang="en-US" altLang="ko-KR" dirty="0"/>
              <a:t> </a:t>
            </a:r>
            <a:r>
              <a:rPr lang="ko-KR" altLang="en-US" dirty="0"/>
              <a:t>을 통해 얻은 </a:t>
            </a:r>
            <a:r>
              <a:rPr lang="en-US" altLang="ko-KR" dirty="0"/>
              <a:t>sample</a:t>
            </a:r>
            <a:r>
              <a:rPr lang="ko-KR" altLang="en-US" dirty="0"/>
              <a:t>의 </a:t>
            </a:r>
            <a:r>
              <a:rPr lang="ko-KR" altLang="en-US" b="1" dirty="0"/>
              <a:t>평균</a:t>
            </a:r>
            <a:r>
              <a:rPr lang="ko-KR" altLang="en-US" dirty="0"/>
              <a:t>으로 </a:t>
            </a:r>
            <a:r>
              <a:rPr lang="ko-KR" altLang="en-US" b="1" dirty="0"/>
              <a:t>참</a:t>
            </a:r>
            <a:r>
              <a:rPr lang="ko-KR" altLang="en-US" dirty="0"/>
              <a:t> </a:t>
            </a:r>
            <a:r>
              <a:rPr lang="ko-KR" altLang="en-US" b="1" dirty="0"/>
              <a:t>가치함수</a:t>
            </a:r>
            <a:r>
              <a:rPr lang="ko-KR" altLang="en-US" dirty="0"/>
              <a:t>를 </a:t>
            </a:r>
            <a:r>
              <a:rPr lang="ko-KR" altLang="en-US" b="1" dirty="0"/>
              <a:t>추정</a:t>
            </a:r>
            <a:r>
              <a:rPr lang="ko-KR" altLang="en-US" dirty="0"/>
              <a:t>함 </a:t>
            </a:r>
            <a:endParaRPr lang="en-US" altLang="ko-KR" dirty="0"/>
          </a:p>
          <a:p>
            <a:pPr marL="800100" lvl="1" indent="-342900">
              <a:buFont typeface="Arial" panose="020B0604020202020204" pitchFamily="34" charset="0"/>
              <a:buChar char="•"/>
            </a:pPr>
            <a:endParaRPr lang="en-US" altLang="ko-KR"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23</a:t>
            </a:fld>
            <a:endParaRPr lang="ko-KR" altLang="en-US" dirty="0"/>
          </a:p>
        </p:txBody>
      </p:sp>
      <p:sp>
        <p:nvSpPr>
          <p:cNvPr id="8" name="직사각형 7">
            <a:extLst>
              <a:ext uri="{FF2B5EF4-FFF2-40B4-BE49-F238E27FC236}">
                <a16:creationId xmlns:a16="http://schemas.microsoft.com/office/drawing/2014/main" id="{E64D97F9-5AAC-4900-BE3F-3EFB67B38A01}"/>
              </a:ext>
            </a:extLst>
          </p:cNvPr>
          <p:cNvSpPr/>
          <p:nvPr/>
        </p:nvSpPr>
        <p:spPr>
          <a:xfrm>
            <a:off x="29056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b="1" dirty="0"/>
              <a:t>Sampling</a:t>
            </a:r>
            <a:endParaRPr lang="ko-KR" altLang="en-US" b="1" dirty="0"/>
          </a:p>
        </p:txBody>
      </p:sp>
      <p:sp>
        <p:nvSpPr>
          <p:cNvPr id="12" name="직사각형 11">
            <a:extLst>
              <a:ext uri="{FF2B5EF4-FFF2-40B4-BE49-F238E27FC236}">
                <a16:creationId xmlns:a16="http://schemas.microsoft.com/office/drawing/2014/main" id="{AF550668-B200-4802-A51A-B7F2F8269CBE}"/>
              </a:ext>
            </a:extLst>
          </p:cNvPr>
          <p:cNvSpPr/>
          <p:nvPr/>
        </p:nvSpPr>
        <p:spPr>
          <a:xfrm>
            <a:off x="51288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t>평균</a:t>
            </a:r>
          </a:p>
        </p:txBody>
      </p:sp>
      <p:sp>
        <p:nvSpPr>
          <p:cNvPr id="36" name="TextBox 35">
            <a:extLst>
              <a:ext uri="{FF2B5EF4-FFF2-40B4-BE49-F238E27FC236}">
                <a16:creationId xmlns:a16="http://schemas.microsoft.com/office/drawing/2014/main" id="{BB4C8A24-250C-42A0-AA9F-28283FE6B2F9}"/>
              </a:ext>
            </a:extLst>
          </p:cNvPr>
          <p:cNvSpPr txBox="1"/>
          <p:nvPr/>
        </p:nvSpPr>
        <p:spPr>
          <a:xfrm>
            <a:off x="4556694"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14" name="직사각형 13">
            <a:extLst>
              <a:ext uri="{FF2B5EF4-FFF2-40B4-BE49-F238E27FC236}">
                <a16:creationId xmlns:a16="http://schemas.microsoft.com/office/drawing/2014/main" id="{C5B1E84E-DF1C-471A-8C73-E23536407088}"/>
              </a:ext>
            </a:extLst>
          </p:cNvPr>
          <p:cNvSpPr/>
          <p:nvPr/>
        </p:nvSpPr>
        <p:spPr>
          <a:xfrm>
            <a:off x="7262007" y="3396548"/>
            <a:ext cx="1831148"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solidFill>
                  <a:schemeClr val="tx1"/>
                </a:solidFill>
              </a:rPr>
              <a:t>가치함수 추정</a:t>
            </a:r>
          </a:p>
        </p:txBody>
      </p:sp>
      <p:sp>
        <p:nvSpPr>
          <p:cNvPr id="15" name="TextBox 14">
            <a:extLst>
              <a:ext uri="{FF2B5EF4-FFF2-40B4-BE49-F238E27FC236}">
                <a16:creationId xmlns:a16="http://schemas.microsoft.com/office/drawing/2014/main" id="{A6C6E0F6-9CFA-473A-8766-A4A629CD2B7F}"/>
              </a:ext>
            </a:extLst>
          </p:cNvPr>
          <p:cNvSpPr txBox="1"/>
          <p:nvPr/>
        </p:nvSpPr>
        <p:spPr>
          <a:xfrm>
            <a:off x="6749713"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20" name="TextBox 19">
            <a:extLst>
              <a:ext uri="{FF2B5EF4-FFF2-40B4-BE49-F238E27FC236}">
                <a16:creationId xmlns:a16="http://schemas.microsoft.com/office/drawing/2014/main" id="{B6F607D7-A973-4869-9F37-EFB9AF4FC296}"/>
              </a:ext>
            </a:extLst>
          </p:cNvPr>
          <p:cNvSpPr txBox="1"/>
          <p:nvPr/>
        </p:nvSpPr>
        <p:spPr>
          <a:xfrm>
            <a:off x="757212" y="4023791"/>
            <a:ext cx="11004153" cy="369332"/>
          </a:xfrm>
          <a:prstGeom prst="rect">
            <a:avLst/>
          </a:prstGeom>
          <a:noFill/>
        </p:spPr>
        <p:txBody>
          <a:bodyPr wrap="square" rtlCol="0">
            <a:spAutoFit/>
          </a:bodyPr>
          <a:lstStyle/>
          <a:p>
            <a:pPr marL="800100" lvl="1" indent="-342900">
              <a:buFont typeface="Arial" panose="020B0604020202020204" pitchFamily="34" charset="0"/>
              <a:buChar char="•"/>
            </a:pPr>
            <a:r>
              <a:rPr lang="ko-KR" altLang="en-US" b="1" dirty="0"/>
              <a:t>가치함수 정의 </a:t>
            </a:r>
            <a:r>
              <a:rPr lang="en-US" altLang="ko-KR" b="1" dirty="0"/>
              <a:t>(</a:t>
            </a:r>
            <a:r>
              <a:rPr lang="ko-KR" altLang="en-US" b="1" dirty="0"/>
              <a:t>모델을 알면 계산 가능함</a:t>
            </a:r>
            <a:r>
              <a:rPr lang="en-US" altLang="ko-KR" b="1"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CBE092-CA53-439B-AEE2-805A7C7B3009}"/>
                  </a:ext>
                </a:extLst>
              </p:cNvPr>
              <p:cNvSpPr txBox="1"/>
              <p:nvPr/>
            </p:nvSpPr>
            <p:spPr>
              <a:xfrm>
                <a:off x="2861545" y="4713925"/>
                <a:ext cx="34664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B9CBE092-CA53-439B-AEE2-805A7C7B3009}"/>
                  </a:ext>
                </a:extLst>
              </p:cNvPr>
              <p:cNvSpPr txBox="1">
                <a:spLocks noRot="1" noChangeAspect="1" noMove="1" noResize="1" noEditPoints="1" noAdjustHandles="1" noChangeArrowheads="1" noChangeShapeType="1" noTextEdit="1"/>
              </p:cNvSpPr>
              <p:nvPr/>
            </p:nvSpPr>
            <p:spPr>
              <a:xfrm>
                <a:off x="2861545" y="4713925"/>
                <a:ext cx="3466462" cy="369332"/>
              </a:xfrm>
              <a:prstGeom prst="rect">
                <a:avLst/>
              </a:prstGeom>
              <a:blipFill>
                <a:blip r:embed="rId2"/>
                <a:stretch>
                  <a:fillRect b="-180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240E1-2A36-4FB3-87AF-00D0E751804C}"/>
                  </a:ext>
                </a:extLst>
              </p:cNvPr>
              <p:cNvSpPr txBox="1"/>
              <p:nvPr/>
            </p:nvSpPr>
            <p:spPr>
              <a:xfrm>
                <a:off x="757212" y="5741282"/>
                <a:ext cx="11262418" cy="956096"/>
              </a:xfrm>
              <a:prstGeom prst="rect">
                <a:avLst/>
              </a:prstGeom>
              <a:noFill/>
            </p:spPr>
            <p:txBody>
              <a:bodyPr wrap="square" rtlCol="0">
                <a:spAutoFit/>
              </a:bodyPr>
              <a:lstStyle/>
              <a:p>
                <a:pPr marL="1257300" lvl="2" indent="-342900">
                  <a:buFont typeface="Arial" panose="020B0604020202020204" pitchFamily="34" charset="0"/>
                  <a:buChar char="•"/>
                </a:pP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m:t>
                        </m:r>
                        <m:sSup>
                          <m:sSupPr>
                            <m:ctrlPr>
                              <a:rPr lang="en-US" altLang="ko-KR" b="1" i="1">
                                <a:solidFill>
                                  <a:srgbClr val="C00000"/>
                                </a:solidFill>
                                <a:latin typeface="Cambria Math" panose="02040503050406030204" pitchFamily="18" charset="0"/>
                              </a:rPr>
                            </m:ctrlPr>
                          </m:sSupPr>
                          <m:e>
                            <m:r>
                              <a:rPr lang="en-US" altLang="ko-KR" b="1" i="1">
                                <a:solidFill>
                                  <a:srgbClr val="C00000"/>
                                </a:solidFill>
                                <a:latin typeface="Cambria Math" panose="02040503050406030204" pitchFamily="18" charset="0"/>
                              </a:rPr>
                              <m:t>𝒔</m:t>
                            </m:r>
                          </m:e>
                          <m:sup>
                            <m:r>
                              <a:rPr lang="en-US" altLang="ko-KR" b="1" i="1">
                                <a:solidFill>
                                  <a:srgbClr val="C00000"/>
                                </a:solidFill>
                                <a:latin typeface="Cambria Math" panose="02040503050406030204" pitchFamily="18" charset="0"/>
                              </a:rPr>
                              <m:t>′</m:t>
                            </m:r>
                          </m:sup>
                        </m:sSup>
                      </m:sub>
                      <m:sup>
                        <m:r>
                          <a:rPr lang="en-US" altLang="ko-KR" b="1" i="1" smtClean="0">
                            <a:solidFill>
                              <a:srgbClr val="C00000"/>
                            </a:solidFill>
                            <a:latin typeface="Cambria Math" panose="02040503050406030204" pitchFamily="18" charset="0"/>
                          </a:rPr>
                          <m:t>𝒂</m:t>
                        </m:r>
                      </m:sup>
                    </m:sSubSup>
                  </m:oMath>
                </a14:m>
                <a:r>
                  <a:rPr lang="ko-KR" altLang="en-US" sz="1800" b="1" dirty="0">
                    <a:solidFill>
                      <a:srgbClr val="C00000"/>
                    </a:solidFill>
                  </a:rPr>
                  <a:t> 와 </a:t>
                </a:r>
                <a14:m>
                  <m:oMath xmlns:m="http://schemas.openxmlformats.org/officeDocument/2006/math">
                    <m:sSub>
                      <m:sSubPr>
                        <m:ctrlPr>
                          <a:rPr lang="en-US" altLang="ko-KR" b="1" i="1">
                            <a:solidFill>
                              <a:srgbClr val="C00000"/>
                            </a:solidFill>
                            <a:latin typeface="Cambria Math" panose="02040503050406030204" pitchFamily="18" charset="0"/>
                          </a:rPr>
                        </m:ctrlPr>
                      </m:sSubPr>
                      <m:e>
                        <m:r>
                          <a:rPr lang="en-US" altLang="ko-KR" b="1" i="1">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oMath>
                </a14:m>
                <a:r>
                  <a:rPr lang="ko-KR" altLang="en-US" sz="1800" b="1" dirty="0">
                    <a:solidFill>
                      <a:srgbClr val="C00000"/>
                    </a:solidFill>
                  </a:rPr>
                  <a:t> 을 알아야 계산이 가능 </a:t>
                </a:r>
                <a:r>
                  <a:rPr lang="en-US" altLang="ko-KR" sz="1800" b="1" dirty="0">
                    <a:solidFill>
                      <a:srgbClr val="C00000"/>
                    </a:solidFill>
                  </a:rPr>
                  <a:t>(</a:t>
                </a:r>
                <a:r>
                  <a:rPr lang="ko-KR" altLang="en-US" sz="1800" b="1" dirty="0">
                    <a:solidFill>
                      <a:srgbClr val="C00000"/>
                    </a:solidFill>
                  </a:rPr>
                  <a:t>모델을 모르기 때문에 계산 못함</a:t>
                </a:r>
                <a:r>
                  <a:rPr lang="en-US" altLang="ko-KR" sz="1800" b="1" dirty="0">
                    <a:solidFill>
                      <a:srgbClr val="C00000"/>
                    </a:solidFill>
                  </a:rPr>
                  <a:t>)</a:t>
                </a:r>
              </a:p>
              <a:p>
                <a:pPr marL="1257300" lvl="2" indent="-342900">
                  <a:buFont typeface="Arial" panose="020B0604020202020204" pitchFamily="34" charset="0"/>
                  <a:buChar char="•"/>
                </a:pPr>
                <a:r>
                  <a:rPr lang="en-US" altLang="ko-KR" b="1" dirty="0"/>
                  <a:t>Sampling</a:t>
                </a:r>
                <a:r>
                  <a:rPr lang="ko-KR" altLang="en-US" b="1" dirty="0"/>
                  <a:t>을 통해 </a:t>
                </a:r>
                <a:r>
                  <a:rPr lang="en-US" altLang="ko-KR" b="1" dirty="0"/>
                  <a:t>“</a:t>
                </a:r>
                <a:r>
                  <a:rPr lang="ko-KR" altLang="en-US" b="1" dirty="0" err="1"/>
                  <a:t>기댓값</a:t>
                </a:r>
                <a:r>
                  <a:rPr lang="en-US" altLang="ko-KR" b="1" dirty="0"/>
                  <a:t>”</a:t>
                </a:r>
                <a:r>
                  <a:rPr lang="ko-KR" altLang="en-US" b="1" dirty="0"/>
                  <a:t>을 계산하지 않고 </a:t>
                </a:r>
                <a:r>
                  <a:rPr lang="en-US" altLang="ko-KR" b="1" dirty="0"/>
                  <a:t>sample</a:t>
                </a:r>
                <a:r>
                  <a:rPr lang="ko-KR" altLang="en-US" b="1" dirty="0"/>
                  <a:t>들의 평균으로 참 가치함수를 </a:t>
                </a:r>
                <a:r>
                  <a:rPr lang="en-US" altLang="ko-KR" b="1" dirty="0"/>
                  <a:t>“</a:t>
                </a:r>
                <a:r>
                  <a:rPr lang="ko-KR" altLang="en-US" b="1" dirty="0"/>
                  <a:t>예측</a:t>
                </a:r>
                <a:r>
                  <a:rPr lang="en-US" altLang="ko-KR" b="1" dirty="0"/>
                  <a:t>“</a:t>
                </a:r>
              </a:p>
              <a:p>
                <a:pPr marL="1714500" lvl="3" indent="-342900">
                  <a:buFont typeface="Arial" panose="020B0604020202020204" pitchFamily="34" charset="0"/>
                  <a:buChar char="•"/>
                </a:pPr>
                <a:endParaRPr lang="ko-KR" altLang="en-US" sz="1800" b="1" dirty="0">
                  <a:solidFill>
                    <a:srgbClr val="C00000"/>
                  </a:solidFill>
                </a:endParaRPr>
              </a:p>
            </p:txBody>
          </p:sp>
        </mc:Choice>
        <mc:Fallback xmlns="">
          <p:sp>
            <p:nvSpPr>
              <p:cNvPr id="23" name="TextBox 22">
                <a:extLst>
                  <a:ext uri="{FF2B5EF4-FFF2-40B4-BE49-F238E27FC236}">
                    <a16:creationId xmlns:a16="http://schemas.microsoft.com/office/drawing/2014/main" id="{50F240E1-2A36-4FB3-87AF-00D0E751804C}"/>
                  </a:ext>
                </a:extLst>
              </p:cNvPr>
              <p:cNvSpPr txBox="1">
                <a:spLocks noRot="1" noChangeAspect="1" noMove="1" noResize="1" noEditPoints="1" noAdjustHandles="1" noChangeArrowheads="1" noChangeShapeType="1" noTextEdit="1"/>
              </p:cNvSpPr>
              <p:nvPr/>
            </p:nvSpPr>
            <p:spPr>
              <a:xfrm>
                <a:off x="757212" y="5741282"/>
                <a:ext cx="11262418" cy="956096"/>
              </a:xfrm>
              <a:prstGeom prst="rect">
                <a:avLst/>
              </a:prstGeom>
              <a:blipFill>
                <a:blip r:embed="rId3"/>
                <a:stretch>
                  <a:fillRect t="-44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02397-9083-4552-8169-8464F8CF3AE0}"/>
                  </a:ext>
                </a:extLst>
              </p:cNvPr>
              <p:cNvSpPr txBox="1"/>
              <p:nvPr/>
            </p:nvSpPr>
            <p:spPr>
              <a:xfrm>
                <a:off x="8023860" y="4023791"/>
                <a:ext cx="3835986"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dirty="0" smtClean="0">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smtClean="0">
                              <a:latin typeface="Cambria Math" panose="02040503050406030204" pitchFamily="18" charset="0"/>
                            </a:rPr>
                            <m:t>𝟐</m:t>
                          </m:r>
                        </m:sub>
                      </m:sSub>
                      <m:r>
                        <a:rPr lang="en-US" altLang="ko-KR" b="1" i="1" smtClean="0">
                          <a:latin typeface="Cambria Math" panose="02040503050406030204" pitchFamily="18" charset="0"/>
                        </a:rPr>
                        <m:t>+ …+</m:t>
                      </m:r>
                      <m:sSup>
                        <m:sSupPr>
                          <m:ctrlPr>
                            <a:rPr lang="en-US" altLang="ko-KR" b="1" i="1" smtClean="0">
                              <a:latin typeface="Cambria Math" panose="02040503050406030204" pitchFamily="18" charset="0"/>
                            </a:rPr>
                          </m:ctrlPr>
                        </m:sSupPr>
                        <m:e>
                          <m:r>
                            <a:rPr lang="ko-KR" altLang="en-US" b="1" i="1">
                              <a:latin typeface="Cambria Math" panose="02040503050406030204" pitchFamily="18" charset="0"/>
                            </a:rPr>
                            <m:t>𝜸</m:t>
                          </m:r>
                        </m:e>
                        <m:sup>
                          <m:r>
                            <a:rPr lang="en-US" altLang="ko-KR" b="1" i="1" smtClean="0">
                              <a:latin typeface="Cambria Math" panose="02040503050406030204" pitchFamily="18" charset="0"/>
                            </a:rPr>
                            <m:t>𝑻</m:t>
                          </m:r>
                          <m:r>
                            <a:rPr lang="en-US" altLang="ko-KR" b="1" i="1" smtClean="0">
                              <a:latin typeface="Cambria Math" panose="02040503050406030204" pitchFamily="18" charset="0"/>
                            </a:rPr>
                            <m:t>−</m:t>
                          </m:r>
                          <m:r>
                            <a:rPr lang="en-US" altLang="ko-KR" b="1" i="1" smtClean="0">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p>
                      <m:sSup>
                        <m:sSupPr>
                          <m:ctrlPr>
                            <a:rPr lang="en-US" altLang="ko-KR" b="1" i="1" smtClean="0">
                              <a:latin typeface="Cambria Math" panose="02040503050406030204" pitchFamily="18" charset="0"/>
                            </a:rPr>
                          </m:ctrlPr>
                        </m:sSupPr>
                        <m:e>
                          <m:r>
                            <a:rPr lang="en-US" altLang="ko-KR" b="1" i="1">
                              <a:latin typeface="Cambria Math" panose="02040503050406030204" pitchFamily="18" charset="0"/>
                            </a:rPr>
                            <m:t>𝑹</m:t>
                          </m:r>
                        </m:e>
                        <m:sup>
                          <m:r>
                            <a:rPr lang="en-US" altLang="ko-KR" b="1" i="1" smtClean="0">
                              <a:latin typeface="Cambria Math" panose="02040503050406030204" pitchFamily="18" charset="0"/>
                            </a:rPr>
                            <m:t>𝑻</m:t>
                          </m:r>
                        </m:sup>
                      </m:sSup>
                    </m:oMath>
                  </m:oMathPara>
                </a14:m>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B2F02397-9083-4552-8169-8464F8CF3AE0}"/>
                  </a:ext>
                </a:extLst>
              </p:cNvPr>
              <p:cNvSpPr txBox="1">
                <a:spLocks noRot="1" noChangeAspect="1" noMove="1" noResize="1" noEditPoints="1" noAdjustHandles="1" noChangeArrowheads="1" noChangeShapeType="1" noTextEdit="1"/>
              </p:cNvSpPr>
              <p:nvPr/>
            </p:nvSpPr>
            <p:spPr>
              <a:xfrm>
                <a:off x="8023860" y="4023791"/>
                <a:ext cx="3835986" cy="375552"/>
              </a:xfrm>
              <a:prstGeom prst="rect">
                <a:avLst/>
              </a:prstGeom>
              <a:blipFill>
                <a:blip r:embed="rId4"/>
                <a:stretch>
                  <a:fillRect b="-6452"/>
                </a:stretch>
              </a:blipFill>
            </p:spPr>
            <p:txBody>
              <a:bodyPr/>
              <a:lstStyle/>
              <a:p>
                <a:r>
                  <a:rPr lang="ko-KR" altLang="en-US">
                    <a:noFill/>
                  </a:rPr>
                  <a:t> </a:t>
                </a:r>
              </a:p>
            </p:txBody>
          </p:sp>
        </mc:Fallback>
      </mc:AlternateContent>
      <p:pic>
        <p:nvPicPr>
          <p:cNvPr id="1026" name="Picture 2" descr="Chapter 5 Monte-Carlo Learning 공부">
            <a:extLst>
              <a:ext uri="{FF2B5EF4-FFF2-40B4-BE49-F238E27FC236}">
                <a16:creationId xmlns:a16="http://schemas.microsoft.com/office/drawing/2014/main" id="{75209AC3-DF96-4BC4-982C-7274E4E99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2340" y="4488155"/>
            <a:ext cx="3033415" cy="1453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21487A-5740-497F-AA37-3CC8EE33FCA9}"/>
                  </a:ext>
                </a:extLst>
              </p:cNvPr>
              <p:cNvSpPr txBox="1"/>
              <p:nvPr/>
            </p:nvSpPr>
            <p:spPr>
              <a:xfrm>
                <a:off x="2221687" y="4366735"/>
                <a:ext cx="534960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𝟐</m:t>
                              </m:r>
                            </m:sub>
                          </m:sSub>
                          <m:r>
                            <a:rPr lang="en-US" altLang="ko-KR" b="1" i="1">
                              <a:latin typeface="Cambria Math" panose="02040503050406030204" pitchFamily="18" charset="0"/>
                            </a:rPr>
                            <m:t>+ …+</m:t>
                          </m:r>
                          <m:sSup>
                            <m:sSupPr>
                              <m:ctrlPr>
                                <a:rPr lang="en-US" altLang="ko-KR" b="1" i="1">
                                  <a:latin typeface="Cambria Math" panose="02040503050406030204" pitchFamily="18" charset="0"/>
                                </a:rPr>
                              </m:ctrlPr>
                            </m:sSupPr>
                            <m:e>
                              <m:r>
                                <a:rPr lang="ko-KR" altLang="en-US" b="1" i="1">
                                  <a:latin typeface="Cambria Math" panose="02040503050406030204" pitchFamily="18" charset="0"/>
                                </a:rPr>
                                <m:t>𝜸</m:t>
                              </m:r>
                            </m:e>
                            <m:sup>
                              <m:r>
                                <a:rPr lang="en-US" altLang="ko-KR" b="1" i="1">
                                  <a:latin typeface="Cambria Math" panose="02040503050406030204" pitchFamily="18" charset="0"/>
                                </a:rPr>
                                <m:t>𝑻</m:t>
                              </m:r>
                              <m:r>
                                <a:rPr lang="en-US" altLang="ko-KR" b="1" i="1">
                                  <a:latin typeface="Cambria Math" panose="02040503050406030204" pitchFamily="18" charset="0"/>
                                </a:rPr>
                                <m:t>−</m:t>
                              </m:r>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p>
                          </m:sSup>
                          <m:sSup>
                            <m:sSupPr>
                              <m:ctrlPr>
                                <a:rPr lang="en-US" altLang="ko-KR" b="1" i="1">
                                  <a:latin typeface="Cambria Math" panose="02040503050406030204" pitchFamily="18" charset="0"/>
                                </a:rPr>
                              </m:ctrlPr>
                            </m:sSupPr>
                            <m:e>
                              <m:r>
                                <a:rPr lang="en-US" altLang="ko-KR" b="1" i="1">
                                  <a:latin typeface="Cambria Math" panose="02040503050406030204" pitchFamily="18" charset="0"/>
                                </a:rPr>
                                <m:t>𝑹</m:t>
                              </m:r>
                            </m:e>
                            <m:sup>
                              <m:r>
                                <a:rPr lang="en-US" altLang="ko-KR" b="1" i="1">
                                  <a:latin typeface="Cambria Math" panose="02040503050406030204" pitchFamily="18" charset="0"/>
                                </a:rPr>
                                <m:t>𝑻</m:t>
                              </m:r>
                            </m:sup>
                          </m:sSup>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5521487A-5740-497F-AA37-3CC8EE33FCA9}"/>
                  </a:ext>
                </a:extLst>
              </p:cNvPr>
              <p:cNvSpPr txBox="1">
                <a:spLocks noRot="1" noChangeAspect="1" noMove="1" noResize="1" noEditPoints="1" noAdjustHandles="1" noChangeArrowheads="1" noChangeShapeType="1" noTextEdit="1"/>
              </p:cNvSpPr>
              <p:nvPr/>
            </p:nvSpPr>
            <p:spPr>
              <a:xfrm>
                <a:off x="2221687" y="4366735"/>
                <a:ext cx="5349606" cy="404983"/>
              </a:xfrm>
              <a:prstGeom prst="rect">
                <a:avLst/>
              </a:prstGeom>
              <a:blipFill>
                <a:blip r:embed="rId6"/>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6DAE54-5160-4A88-9737-634FE82D34A3}"/>
                  </a:ext>
                </a:extLst>
              </p:cNvPr>
              <p:cNvSpPr txBox="1"/>
              <p:nvPr/>
            </p:nvSpPr>
            <p:spPr>
              <a:xfrm>
                <a:off x="2861545" y="5017254"/>
                <a:ext cx="4073679" cy="773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nary>
                        <m:naryPr>
                          <m:chr m:val="∑"/>
                          <m:supHide m:val="on"/>
                          <m:ctrlPr>
                            <a:rPr lang="en-US" altLang="ko-KR" b="1" i="1" smtClean="0">
                              <a:solidFill>
                                <a:schemeClr val="tx1"/>
                              </a:solidFill>
                              <a:latin typeface="Cambria Math" panose="02040503050406030204" pitchFamily="18" charset="0"/>
                            </a:rPr>
                          </m:ctrlPr>
                        </m:naryPr>
                        <m:sub>
                          <m:r>
                            <a:rPr lang="en-US" altLang="ko-KR" b="1" i="1">
                              <a:latin typeface="Cambria Math" panose="02040503050406030204" pitchFamily="18" charset="0"/>
                            </a:rPr>
                            <m:t>𝒂</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𝑨</m:t>
                          </m:r>
                        </m:sub>
                        <m:sup/>
                        <m:e>
                          <m:r>
                            <a:rPr lang="ko-KR" altLang="en-US" b="1" i="1">
                              <a:latin typeface="Cambria Math" panose="02040503050406030204" pitchFamily="18" charset="0"/>
                            </a:rPr>
                            <m:t>𝝅</m:t>
                          </m:r>
                          <m:r>
                            <a:rPr lang="en-US" altLang="ko-KR" b="1" i="1">
                              <a:latin typeface="Cambria Math" panose="02040503050406030204" pitchFamily="18" charset="0"/>
                            </a:rPr>
                            <m:t>(</m:t>
                          </m:r>
                          <m:r>
                            <a:rPr lang="en-US" altLang="ko-KR" b="1" i="1">
                              <a:latin typeface="Cambria Math" panose="02040503050406030204" pitchFamily="18" charset="0"/>
                            </a:rPr>
                            <m:t>𝒂</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r>
                            <a:rPr lang="ko-KR" altLang="en-US" b="1" i="1">
                              <a:latin typeface="Cambria Math" panose="02040503050406030204" pitchFamily="18" charset="0"/>
                            </a:rPr>
                            <m:t>𝜸</m:t>
                          </m:r>
                          <m:nary>
                            <m:naryPr>
                              <m:chr m:val="∑"/>
                              <m:supHide m:val="on"/>
                              <m:ctrlPr>
                                <a:rPr lang="ko-KR" altLang="en-US" b="1" i="1" smtClean="0">
                                  <a:latin typeface="Cambria Math" panose="02040503050406030204" pitchFamily="18" charset="0"/>
                                </a:rPr>
                              </m:ctrlPr>
                            </m:naryPr>
                            <m:sub>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smtClean="0">
                                      <a:latin typeface="Cambria Math" panose="02040503050406030204" pitchFamily="18" charset="0"/>
                                    </a:rPr>
                                    <m:t>′</m:t>
                                  </m:r>
                                </m:sup>
                              </m:sSup>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𝑺</m:t>
                              </m:r>
                            </m:sub>
                            <m:sup/>
                            <m:e>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𝑷</m:t>
                                  </m:r>
                                </m:e>
                                <m:sub>
                                  <m:r>
                                    <a:rPr lang="en-US" altLang="ko-KR" b="1" i="1" smtClean="0">
                                      <a:latin typeface="Cambria Math" panose="02040503050406030204" pitchFamily="18" charset="0"/>
                                    </a:rPr>
                                    <m:t>𝒔</m:t>
                                  </m:r>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sub>
                                <m:sup>
                                  <m:r>
                                    <a:rPr lang="en-US" altLang="ko-KR" b="1" i="1" smtClean="0">
                                      <a:latin typeface="Cambria Math" panose="02040503050406030204" pitchFamily="18" charset="0"/>
                                    </a:rPr>
                                    <m:t>𝒂</m:t>
                                  </m:r>
                                </m:sup>
                              </m:sSubSup>
                              <m:sSub>
                                <m:sSubPr>
                                  <m:ctrlPr>
                                    <a:rPr lang="en-US" altLang="ko-KR" b="1" i="1" smtClean="0">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e>
                              </m:d>
                            </m:e>
                          </m:nary>
                          <m:r>
                            <a:rPr lang="en-US" altLang="ko-KR" b="1" i="1">
                              <a:latin typeface="Cambria Math" panose="02040503050406030204" pitchFamily="18" charset="0"/>
                            </a:rPr>
                            <m:t>)</m:t>
                          </m:r>
                        </m:e>
                      </m:nary>
                    </m:oMath>
                  </m:oMathPara>
                </a14:m>
                <a:endParaRPr lang="ko-KR" altLang="en-US" sz="2000" b="1" dirty="0">
                  <a:solidFill>
                    <a:schemeClr val="tx1"/>
                  </a:solidFill>
                </a:endParaRPr>
              </a:p>
            </p:txBody>
          </p:sp>
        </mc:Choice>
        <mc:Fallback xmlns="">
          <p:sp>
            <p:nvSpPr>
              <p:cNvPr id="6" name="TextBox 5">
                <a:extLst>
                  <a:ext uri="{FF2B5EF4-FFF2-40B4-BE49-F238E27FC236}">
                    <a16:creationId xmlns:a16="http://schemas.microsoft.com/office/drawing/2014/main" id="{C36DAE54-5160-4A88-9737-634FE82D34A3}"/>
                  </a:ext>
                </a:extLst>
              </p:cNvPr>
              <p:cNvSpPr txBox="1">
                <a:spLocks noRot="1" noChangeAspect="1" noMove="1" noResize="1" noEditPoints="1" noAdjustHandles="1" noChangeArrowheads="1" noChangeShapeType="1" noTextEdit="1"/>
              </p:cNvSpPr>
              <p:nvPr/>
            </p:nvSpPr>
            <p:spPr>
              <a:xfrm>
                <a:off x="2861545" y="5017254"/>
                <a:ext cx="4073679" cy="773610"/>
              </a:xfrm>
              <a:prstGeom prst="rect">
                <a:avLst/>
              </a:prstGeom>
              <a:blipFill>
                <a:blip r:embed="rId7"/>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E5D174D8-07A6-4931-AF14-E9186DCD13C4}"/>
              </a:ext>
            </a:extLst>
          </p:cNvPr>
          <p:cNvSpPr/>
          <p:nvPr/>
        </p:nvSpPr>
        <p:spPr>
          <a:xfrm>
            <a:off x="3580751" y="4424185"/>
            <a:ext cx="2996623"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FB4539C-C0FB-4CCD-BDDB-B5307745E926}"/>
              </a:ext>
            </a:extLst>
          </p:cNvPr>
          <p:cNvSpPr/>
          <p:nvPr/>
        </p:nvSpPr>
        <p:spPr>
          <a:xfrm>
            <a:off x="8151254" y="4081241"/>
            <a:ext cx="355306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 name="연결선: 꺾임 26">
            <a:extLst>
              <a:ext uri="{FF2B5EF4-FFF2-40B4-BE49-F238E27FC236}">
                <a16:creationId xmlns:a16="http://schemas.microsoft.com/office/drawing/2014/main" id="{86CD3816-E577-48D1-8BAF-22F978690187}"/>
              </a:ext>
            </a:extLst>
          </p:cNvPr>
          <p:cNvCxnSpPr>
            <a:cxnSpLocks/>
            <a:stCxn id="7" idx="0"/>
            <a:endCxn id="24" idx="1"/>
          </p:cNvCxnSpPr>
          <p:nvPr/>
        </p:nvCxnSpPr>
        <p:spPr>
          <a:xfrm rot="5400000" flipH="1" flipV="1">
            <a:off x="6445152" y="2845478"/>
            <a:ext cx="212618" cy="2944797"/>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60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환경의 모델을 몰라도 여러 </a:t>
                </a:r>
                <a:r>
                  <a:rPr lang="en-US" altLang="ko-KR" b="1" dirty="0"/>
                  <a:t>Episode</a:t>
                </a:r>
                <a:r>
                  <a:rPr lang="ko-KR" altLang="en-US" b="1" dirty="0"/>
                  <a:t>를 통해 구한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smtClean="0">
                            <a:solidFill>
                              <a:schemeClr val="tx1"/>
                            </a:solidFill>
                            <a:latin typeface="Cambria Math" panose="02040503050406030204" pitchFamily="18" charset="0"/>
                          </a:rPr>
                          <m:t>𝒊</m:t>
                        </m:r>
                      </m:sub>
                    </m:sSub>
                    <m:r>
                      <a:rPr lang="en-US" altLang="ko-KR" b="1" i="1" dirty="0" smtClean="0">
                        <a:solidFill>
                          <a:schemeClr val="tx1"/>
                        </a:solidFill>
                        <a:latin typeface="Cambria Math" panose="02040503050406030204" pitchFamily="18" charset="0"/>
                      </a:rPr>
                      <m:t> </m:t>
                    </m:r>
                  </m:oMath>
                </a14:m>
                <a:r>
                  <a:rPr lang="en-US" altLang="ko-KR" b="1" dirty="0"/>
                  <a:t>(</a:t>
                </a:r>
                <a:r>
                  <a:rPr lang="ko-KR" altLang="en-US" b="1" dirty="0" err="1"/>
                  <a:t>반환값</a:t>
                </a:r>
                <a:r>
                  <a:rPr lang="en-US" altLang="ko-KR" b="1" dirty="0"/>
                  <a:t>)</a:t>
                </a:r>
                <a:r>
                  <a:rPr lang="ko-KR" altLang="en-US" b="1" dirty="0"/>
                  <a:t>의 평균을 통해 </a:t>
                </a:r>
                <a14:m>
                  <m:oMath xmlns:m="http://schemas.openxmlformats.org/officeDocument/2006/math">
                    <m:sSub>
                      <m:sSubPr>
                        <m:ctrlPr>
                          <a:rPr lang="en-US" altLang="ko-KR" b="1" i="1">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r>
                          <a:rPr lang="en-US" altLang="ko-KR" b="1" i="1">
                            <a:latin typeface="Cambria Math" panose="02040503050406030204" pitchFamily="18" charset="0"/>
                          </a:rPr>
                          <m:t>𝒔</m:t>
                        </m:r>
                      </m:e>
                    </m:d>
                  </m:oMath>
                </a14:m>
                <a:r>
                  <a:rPr lang="ko-KR" altLang="en-US" b="1" dirty="0"/>
                  <a:t>를 추정</a:t>
                </a: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004153" cy="369332"/>
              </a:xfrm>
              <a:prstGeom prst="rect">
                <a:avLst/>
              </a:prstGeom>
              <a:blipFill>
                <a:blip r:embed="rId2"/>
                <a:stretch>
                  <a:fillRect l="-332" t="-10000" b="-26667"/>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24</a:t>
            </a:fld>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AC7977-D8E8-41D4-AB3A-4C0104427280}"/>
                  </a:ext>
                </a:extLst>
              </p:cNvPr>
              <p:cNvSpPr txBox="1"/>
              <p:nvPr/>
            </p:nvSpPr>
            <p:spPr>
              <a:xfrm>
                <a:off x="1580048" y="2255491"/>
                <a:ext cx="2559419" cy="8834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𝑵</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smtClean="0">
                              <a:latin typeface="Cambria Math" panose="02040503050406030204" pitchFamily="18" charset="0"/>
                              <a:ea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𝑵</m:t>
                          </m:r>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a:latin typeface="Cambria Math" panose="02040503050406030204" pitchFamily="18" charset="0"/>
                              <a:ea typeface="Cambria Math" panose="02040503050406030204" pitchFamily="18" charset="0"/>
                            </a:rPr>
                            <m:t>)</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r>
                            <a:rPr lang="en-US" altLang="ko-KR" b="1" i="1" dirty="0" smtClean="0">
                              <a:latin typeface="Cambria Math" panose="02040503050406030204" pitchFamily="18" charset="0"/>
                            </a:rPr>
                            <m:t>(</m:t>
                          </m:r>
                          <m:r>
                            <a:rPr lang="en-US" altLang="ko-KR" b="1" i="1" dirty="0" smtClean="0">
                              <a:latin typeface="Cambria Math" panose="02040503050406030204" pitchFamily="18" charset="0"/>
                            </a:rPr>
                            <m:t>𝒔</m:t>
                          </m:r>
                          <m:r>
                            <a:rPr lang="en-US" altLang="ko-KR" b="1" i="1" dirty="0" smtClean="0">
                              <a:latin typeface="Cambria Math" panose="02040503050406030204" pitchFamily="18" charset="0"/>
                            </a:rPr>
                            <m:t>)</m:t>
                          </m:r>
                        </m:e>
                      </m:nary>
                    </m:oMath>
                  </m:oMathPara>
                </a14:m>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D2AC7977-D8E8-41D4-AB3A-4C0104427280}"/>
                  </a:ext>
                </a:extLst>
              </p:cNvPr>
              <p:cNvSpPr txBox="1">
                <a:spLocks noRot="1" noChangeAspect="1" noMove="1" noResize="1" noEditPoints="1" noAdjustHandles="1" noChangeArrowheads="1" noChangeShapeType="1" noTextEdit="1"/>
              </p:cNvSpPr>
              <p:nvPr/>
            </p:nvSpPr>
            <p:spPr>
              <a:xfrm>
                <a:off x="1580048" y="2255491"/>
                <a:ext cx="2559419" cy="88344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757212" y="3893126"/>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n</a:t>
                </a:r>
                <a:r>
                  <a:rPr lang="ko-KR" altLang="en-US" b="1" dirty="0"/>
                  <a:t>개의 </a:t>
                </a:r>
                <a:r>
                  <a:rPr lang="ko-KR" altLang="en-US" b="1" dirty="0" err="1"/>
                  <a:t>반환값을</a:t>
                </a:r>
                <a:r>
                  <a:rPr lang="ko-KR" altLang="en-US" b="1" dirty="0"/>
                  <a:t> 통해 평균을 취한 가치함수를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 </m:t>
                    </m:r>
                  </m:oMath>
                </a14:m>
                <a:r>
                  <a:rPr lang="ko-KR" altLang="en-US" b="1" dirty="0"/>
                  <a:t>이라고 하자</a:t>
                </a:r>
                <a:r>
                  <a:rPr lang="en-US" altLang="ko-KR" b="1" dirty="0"/>
                  <a:t>. </a:t>
                </a:r>
                <a:r>
                  <a:rPr lang="en-US" altLang="ko-KR" b="1" dirty="0">
                    <a:solidFill>
                      <a:srgbClr val="C00000"/>
                    </a:solidFill>
                  </a:rPr>
                  <a:t>(V</a:t>
                </a:r>
                <a:r>
                  <a:rPr lang="ko-KR" altLang="en-US" b="1" dirty="0">
                    <a:solidFill>
                      <a:srgbClr val="C00000"/>
                    </a:solidFill>
                  </a:rPr>
                  <a:t>는 </a:t>
                </a:r>
                <a:r>
                  <a:rPr lang="en-US" altLang="ko-KR" b="1" dirty="0">
                    <a:solidFill>
                      <a:srgbClr val="C00000"/>
                    </a:solidFill>
                  </a:rPr>
                  <a:t>s</a:t>
                </a:r>
                <a:r>
                  <a:rPr lang="ko-KR" altLang="en-US" b="1" dirty="0">
                    <a:solidFill>
                      <a:srgbClr val="C00000"/>
                    </a:solidFill>
                  </a:rPr>
                  <a:t>를 생략함</a:t>
                </a:r>
                <a:r>
                  <a:rPr lang="en-US" altLang="ko-KR" b="1" dirty="0">
                    <a:solidFill>
                      <a:srgbClr val="C00000"/>
                    </a:solidFill>
                  </a:rPr>
                  <a:t>, v</a:t>
                </a:r>
                <a:r>
                  <a:rPr lang="ko-KR" altLang="en-US" b="1" dirty="0">
                    <a:solidFill>
                      <a:srgbClr val="C00000"/>
                    </a:solidFill>
                  </a:rPr>
                  <a:t>와 같음</a:t>
                </a:r>
                <a:r>
                  <a:rPr lang="en-US" altLang="ko-KR" b="1" dirty="0">
                    <a:solidFill>
                      <a:srgbClr val="C00000"/>
                    </a:solidFill>
                  </a:rPr>
                  <a:t>)</a:t>
                </a: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757212" y="3893126"/>
                <a:ext cx="11004153" cy="369332"/>
              </a:xfrm>
              <a:prstGeom prst="rect">
                <a:avLst/>
              </a:prstGeom>
              <a:blipFill>
                <a:blip r:embed="rId4"/>
                <a:stretch>
                  <a:fillRect l="-332"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16DB8BB-0360-47EA-9508-7091B365EAFF}"/>
                  </a:ext>
                </a:extLst>
              </p:cNvPr>
              <p:cNvSpPr txBox="1"/>
              <p:nvPr/>
            </p:nvSpPr>
            <p:spPr>
              <a:xfrm>
                <a:off x="2547210" y="3228781"/>
                <a:ext cx="3526928" cy="261610"/>
              </a:xfrm>
              <a:prstGeom prst="rect">
                <a:avLst/>
              </a:prstGeom>
              <a:noFill/>
            </p:spPr>
            <p:txBody>
              <a:bodyPr wrap="none" rtlCol="0">
                <a:spAutoFit/>
              </a:bodyPr>
              <a:lstStyle/>
              <a:p>
                <a:pPr algn="ctr"/>
                <a14:m>
                  <m:oMath xmlns:m="http://schemas.openxmlformats.org/officeDocument/2006/math">
                    <m:r>
                      <a:rPr lang="en-US" altLang="ko-KR" sz="1100" b="1" i="1" smtClean="0">
                        <a:latin typeface="Cambria Math" panose="02040503050406030204" pitchFamily="18" charset="0"/>
                        <a:ea typeface="Cambria Math" panose="02040503050406030204" pitchFamily="18" charset="0"/>
                      </a:rPr>
                      <m:t>𝑵</m:t>
                    </m:r>
                    <m:r>
                      <a:rPr lang="en-US" altLang="ko-KR" sz="1100" b="1" i="1" smtClean="0">
                        <a:latin typeface="Cambria Math" panose="02040503050406030204" pitchFamily="18" charset="0"/>
                        <a:ea typeface="Cambria Math" panose="02040503050406030204" pitchFamily="18" charset="0"/>
                      </a:rPr>
                      <m:t>(</m:t>
                    </m:r>
                    <m:r>
                      <a:rPr lang="en-US" altLang="ko-KR" sz="1100" b="1" i="1" smtClean="0">
                        <a:latin typeface="Cambria Math" panose="02040503050406030204" pitchFamily="18" charset="0"/>
                        <a:ea typeface="Cambria Math" panose="02040503050406030204" pitchFamily="18" charset="0"/>
                      </a:rPr>
                      <m:t>𝒔</m:t>
                    </m:r>
                    <m:r>
                      <a:rPr lang="en-US" altLang="ko-KR" sz="1100" b="1" i="1" smtClean="0">
                        <a:latin typeface="Cambria Math" panose="02040503050406030204" pitchFamily="18" charset="0"/>
                        <a:ea typeface="Cambria Math" panose="02040503050406030204" pitchFamily="18" charset="0"/>
                      </a:rPr>
                      <m:t>)</m:t>
                    </m:r>
                  </m:oMath>
                </a14:m>
                <a:r>
                  <a:rPr lang="ko-KR" altLang="en-US" sz="1100" b="1" dirty="0">
                    <a:solidFill>
                      <a:srgbClr val="C00000"/>
                    </a:solidFill>
                  </a:rPr>
                  <a:t> </a:t>
                </a:r>
                <a:r>
                  <a:rPr lang="en-US" altLang="ko-KR" sz="1100" b="1" dirty="0">
                    <a:solidFill>
                      <a:srgbClr val="C00000"/>
                    </a:solidFill>
                  </a:rPr>
                  <a:t>: </a:t>
                </a:r>
                <a:r>
                  <a:rPr lang="ko-KR" altLang="en-US" sz="1100" b="1" dirty="0">
                    <a:solidFill>
                      <a:srgbClr val="C00000"/>
                    </a:solidFill>
                  </a:rPr>
                  <a:t>상태 </a:t>
                </a:r>
                <a:r>
                  <a:rPr lang="en-US" altLang="ko-KR" sz="1100" b="1" dirty="0">
                    <a:solidFill>
                      <a:srgbClr val="C00000"/>
                    </a:solidFill>
                  </a:rPr>
                  <a:t>s</a:t>
                </a:r>
                <a:r>
                  <a:rPr lang="ko-KR" altLang="en-US" sz="1100" b="1" dirty="0">
                    <a:solidFill>
                      <a:srgbClr val="C00000"/>
                    </a:solidFill>
                  </a:rPr>
                  <a:t>를 여러 번의 </a:t>
                </a:r>
                <a:r>
                  <a:rPr lang="en-US" altLang="ko-KR" sz="1100" b="1" dirty="0">
                    <a:solidFill>
                      <a:srgbClr val="C00000"/>
                    </a:solidFill>
                  </a:rPr>
                  <a:t>Episode</a:t>
                </a:r>
                <a:r>
                  <a:rPr lang="ko-KR" altLang="en-US" sz="1100" b="1" dirty="0">
                    <a:solidFill>
                      <a:srgbClr val="C00000"/>
                    </a:solidFill>
                  </a:rPr>
                  <a:t> 동안 방문한 횟수</a:t>
                </a:r>
              </a:p>
            </p:txBody>
          </p:sp>
        </mc:Choice>
        <mc:Fallback xmlns="">
          <p:sp>
            <p:nvSpPr>
              <p:cNvPr id="38" name="TextBox 37">
                <a:extLst>
                  <a:ext uri="{FF2B5EF4-FFF2-40B4-BE49-F238E27FC236}">
                    <a16:creationId xmlns:a16="http://schemas.microsoft.com/office/drawing/2014/main" id="{916DB8BB-0360-47EA-9508-7091B365EAFF}"/>
                  </a:ext>
                </a:extLst>
              </p:cNvPr>
              <p:cNvSpPr txBox="1">
                <a:spLocks noRot="1" noChangeAspect="1" noMove="1" noResize="1" noEditPoints="1" noAdjustHandles="1" noChangeArrowheads="1" noChangeShapeType="1" noTextEdit="1"/>
              </p:cNvSpPr>
              <p:nvPr/>
            </p:nvSpPr>
            <p:spPr>
              <a:xfrm>
                <a:off x="2547210" y="3228781"/>
                <a:ext cx="3526928" cy="261610"/>
              </a:xfrm>
              <a:prstGeom prst="rect">
                <a:avLst/>
              </a:prstGeom>
              <a:blipFill>
                <a:blip r:embed="rId5"/>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76E9654-1B44-4D1C-A56E-B5B8B834AE24}"/>
                  </a:ext>
                </a:extLst>
              </p:cNvPr>
              <p:cNvSpPr txBox="1"/>
              <p:nvPr/>
            </p:nvSpPr>
            <p:spPr>
              <a:xfrm>
                <a:off x="2547210" y="3451623"/>
                <a:ext cx="3678636" cy="261610"/>
              </a:xfrm>
              <a:prstGeom prst="rect">
                <a:avLst/>
              </a:prstGeom>
              <a:noFill/>
            </p:spPr>
            <p:txBody>
              <a:bodyPr wrap="none" rtlCol="0">
                <a:spAutoFit/>
              </a:bodyPr>
              <a:lstStyle/>
              <a:p>
                <a:pPr algn="ctr"/>
                <a14:m>
                  <m:oMath xmlns:m="http://schemas.openxmlformats.org/officeDocument/2006/math">
                    <m:sSub>
                      <m:sSubPr>
                        <m:ctrlPr>
                          <a:rPr lang="en-US" altLang="ko-KR" sz="1100" b="1" i="1">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a:latin typeface="Cambria Math" panose="02040503050406030204" pitchFamily="18" charset="0"/>
                          </a:rPr>
                          <m:t>𝒊</m:t>
                        </m:r>
                      </m:sub>
                    </m:sSub>
                    <m:r>
                      <a:rPr lang="en-US" altLang="ko-KR" sz="1100" b="1" i="1" dirty="0">
                        <a:latin typeface="Cambria Math" panose="02040503050406030204" pitchFamily="18" charset="0"/>
                      </a:rPr>
                      <m:t>(</m:t>
                    </m:r>
                    <m:r>
                      <a:rPr lang="en-US" altLang="ko-KR" sz="1100" b="1" i="1" dirty="0">
                        <a:latin typeface="Cambria Math" panose="02040503050406030204" pitchFamily="18" charset="0"/>
                      </a:rPr>
                      <m:t>𝒔</m:t>
                    </m:r>
                    <m:r>
                      <a:rPr lang="en-US" altLang="ko-KR" sz="1100" b="1" i="1" dirty="0">
                        <a:latin typeface="Cambria Math" panose="02040503050406030204" pitchFamily="18" charset="0"/>
                      </a:rPr>
                      <m:t>)</m:t>
                    </m:r>
                  </m:oMath>
                </a14:m>
                <a:r>
                  <a:rPr lang="en-US" altLang="ko-KR" sz="1100" b="1" dirty="0">
                    <a:solidFill>
                      <a:srgbClr val="C00000"/>
                    </a:solidFill>
                  </a:rPr>
                  <a:t> : </a:t>
                </a:r>
                <a:r>
                  <a:rPr lang="ko-KR" altLang="en-US" sz="1100" b="1" dirty="0">
                    <a:solidFill>
                      <a:srgbClr val="C00000"/>
                    </a:solidFill>
                  </a:rPr>
                  <a:t>그 상태를 방문한 </a:t>
                </a:r>
                <a:r>
                  <a:rPr lang="en-US" altLang="ko-KR" sz="1100" b="1" dirty="0" err="1">
                    <a:solidFill>
                      <a:srgbClr val="C00000"/>
                    </a:solidFill>
                  </a:rPr>
                  <a:t>i</a:t>
                </a:r>
                <a:r>
                  <a:rPr lang="ko-KR" altLang="en-US" sz="1100" b="1" dirty="0">
                    <a:solidFill>
                      <a:srgbClr val="C00000"/>
                    </a:solidFill>
                  </a:rPr>
                  <a:t>번째 </a:t>
                </a:r>
                <a:r>
                  <a:rPr lang="en-US" altLang="ko-KR" sz="1100" b="1" dirty="0">
                    <a:solidFill>
                      <a:srgbClr val="C00000"/>
                    </a:solidFill>
                  </a:rPr>
                  <a:t>Episode</a:t>
                </a:r>
                <a:r>
                  <a:rPr lang="ko-KR" altLang="en-US" sz="1100" b="1" dirty="0">
                    <a:solidFill>
                      <a:srgbClr val="C00000"/>
                    </a:solidFill>
                  </a:rPr>
                  <a:t>에서 </a:t>
                </a:r>
                <a:r>
                  <a:rPr lang="en-US" altLang="ko-KR" sz="1100" b="1" dirty="0">
                    <a:solidFill>
                      <a:srgbClr val="C00000"/>
                    </a:solidFill>
                  </a:rPr>
                  <a:t>s</a:t>
                </a:r>
                <a:r>
                  <a:rPr lang="ko-KR" altLang="en-US" sz="1100" b="1" dirty="0">
                    <a:solidFill>
                      <a:srgbClr val="C00000"/>
                    </a:solidFill>
                  </a:rPr>
                  <a:t>의 </a:t>
                </a:r>
                <a:r>
                  <a:rPr lang="ko-KR" altLang="en-US" sz="1100" b="1" dirty="0" err="1">
                    <a:solidFill>
                      <a:srgbClr val="C00000"/>
                    </a:solidFill>
                  </a:rPr>
                  <a:t>반환값</a:t>
                </a:r>
                <a:endParaRPr lang="ko-KR" altLang="en-US" sz="1100" b="1" dirty="0">
                  <a:solidFill>
                    <a:srgbClr val="C00000"/>
                  </a:solidFill>
                </a:endParaRPr>
              </a:p>
            </p:txBody>
          </p:sp>
        </mc:Choice>
        <mc:Fallback xmlns="">
          <p:sp>
            <p:nvSpPr>
              <p:cNvPr id="61" name="TextBox 60">
                <a:extLst>
                  <a:ext uri="{FF2B5EF4-FFF2-40B4-BE49-F238E27FC236}">
                    <a16:creationId xmlns:a16="http://schemas.microsoft.com/office/drawing/2014/main" id="{D76E9654-1B44-4D1C-A56E-B5B8B834AE24}"/>
                  </a:ext>
                </a:extLst>
              </p:cNvPr>
              <p:cNvSpPr txBox="1">
                <a:spLocks noRot="1" noChangeAspect="1" noMove="1" noResize="1" noEditPoints="1" noAdjustHandles="1" noChangeArrowheads="1" noChangeShapeType="1" noTextEdit="1"/>
              </p:cNvSpPr>
              <p:nvPr/>
            </p:nvSpPr>
            <p:spPr>
              <a:xfrm>
                <a:off x="2547210" y="3451623"/>
                <a:ext cx="3678636" cy="261610"/>
              </a:xfrm>
              <a:prstGeom prst="rect">
                <a:avLst/>
              </a:prstGeom>
              <a:blipFill>
                <a:blip r:embed="rId6"/>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타원 62">
                <a:extLst>
                  <a:ext uri="{FF2B5EF4-FFF2-40B4-BE49-F238E27FC236}">
                    <a16:creationId xmlns:a16="http://schemas.microsoft.com/office/drawing/2014/main" id="{314B66BE-3184-4F9C-B67C-13DD088F1398}"/>
                  </a:ext>
                </a:extLst>
              </p:cNvPr>
              <p:cNvSpPr/>
              <p:nvPr/>
            </p:nvSpPr>
            <p:spPr>
              <a:xfrm>
                <a:off x="7696628" y="2724187"/>
                <a:ext cx="372065"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bg1"/>
                              </a:solidFill>
                              <a:latin typeface="Cambria Math" panose="02040503050406030204" pitchFamily="18" charset="0"/>
                            </a:rPr>
                          </m:ctrlPr>
                        </m:sSubPr>
                        <m:e>
                          <m:r>
                            <a:rPr lang="en-US" altLang="ko-KR" b="1" i="1" smtClean="0">
                              <a:solidFill>
                                <a:schemeClr val="bg1"/>
                              </a:solidFill>
                              <a:latin typeface="Cambria Math" panose="02040503050406030204" pitchFamily="18" charset="0"/>
                            </a:rPr>
                            <m:t>𝑺</m:t>
                          </m:r>
                        </m:e>
                        <m:sub>
                          <m:r>
                            <a:rPr lang="en-US" altLang="ko-KR" b="1" i="1" dirty="0" smtClean="0">
                              <a:solidFill>
                                <a:schemeClr val="bg1"/>
                              </a:solidFill>
                              <a:latin typeface="Cambria Math" panose="02040503050406030204" pitchFamily="18" charset="0"/>
                            </a:rPr>
                            <m:t>𝟏</m:t>
                          </m:r>
                        </m:sub>
                      </m:sSub>
                    </m:oMath>
                  </m:oMathPara>
                </a14:m>
                <a:endParaRPr lang="ko-KR" altLang="en-US" b="1" dirty="0">
                  <a:solidFill>
                    <a:schemeClr val="bg1"/>
                  </a:solidFill>
                </a:endParaRPr>
              </a:p>
            </p:txBody>
          </p:sp>
        </mc:Choice>
        <mc:Fallback xmlns="">
          <p:sp>
            <p:nvSpPr>
              <p:cNvPr id="63" name="타원 62">
                <a:extLst>
                  <a:ext uri="{FF2B5EF4-FFF2-40B4-BE49-F238E27FC236}">
                    <a16:creationId xmlns:a16="http://schemas.microsoft.com/office/drawing/2014/main" id="{314B66BE-3184-4F9C-B67C-13DD088F1398}"/>
                  </a:ext>
                </a:extLst>
              </p:cNvPr>
              <p:cNvSpPr>
                <a:spLocks noRot="1" noChangeAspect="1" noMove="1" noResize="1" noEditPoints="1" noAdjustHandles="1" noChangeArrowheads="1" noChangeShapeType="1" noTextEdit="1"/>
              </p:cNvSpPr>
              <p:nvPr/>
            </p:nvSpPr>
            <p:spPr>
              <a:xfrm>
                <a:off x="7696628" y="2724187"/>
                <a:ext cx="372065" cy="369332"/>
              </a:xfrm>
              <a:prstGeom prst="ellipse">
                <a:avLst/>
              </a:prstGeom>
              <a:blipFill>
                <a:blip r:embed="rId7"/>
                <a:stretch>
                  <a:fillRect l="-14286" b="-3226"/>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타원 64">
                <a:extLst>
                  <a:ext uri="{FF2B5EF4-FFF2-40B4-BE49-F238E27FC236}">
                    <a16:creationId xmlns:a16="http://schemas.microsoft.com/office/drawing/2014/main" id="{174EBE11-6171-4FC7-A201-138B52BDBDB1}"/>
                  </a:ext>
                </a:extLst>
              </p:cNvPr>
              <p:cNvSpPr/>
              <p:nvPr/>
            </p:nvSpPr>
            <p:spPr>
              <a:xfrm>
                <a:off x="8922660" y="2272453"/>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5" name="타원 64">
                <a:extLst>
                  <a:ext uri="{FF2B5EF4-FFF2-40B4-BE49-F238E27FC236}">
                    <a16:creationId xmlns:a16="http://schemas.microsoft.com/office/drawing/2014/main" id="{174EBE11-6171-4FC7-A201-138B52BDBDB1}"/>
                  </a:ext>
                </a:extLst>
              </p:cNvPr>
              <p:cNvSpPr>
                <a:spLocks noRot="1" noChangeAspect="1" noMove="1" noResize="1" noEditPoints="1" noAdjustHandles="1" noChangeArrowheads="1" noChangeShapeType="1" noTextEdit="1"/>
              </p:cNvSpPr>
              <p:nvPr/>
            </p:nvSpPr>
            <p:spPr>
              <a:xfrm>
                <a:off x="8922660" y="2272453"/>
                <a:ext cx="372065" cy="369332"/>
              </a:xfrm>
              <a:prstGeom prst="ellipse">
                <a:avLst/>
              </a:prstGeom>
              <a:blipFill>
                <a:blip r:embed="rId8"/>
                <a:stretch>
                  <a:fillRect l="-14286" b="-3226"/>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타원 66">
                <a:extLst>
                  <a:ext uri="{FF2B5EF4-FFF2-40B4-BE49-F238E27FC236}">
                    <a16:creationId xmlns:a16="http://schemas.microsoft.com/office/drawing/2014/main" id="{D6F3251E-6511-48DC-9D4E-A16CC7A48F22}"/>
                  </a:ext>
                </a:extLst>
              </p:cNvPr>
              <p:cNvSpPr/>
              <p:nvPr/>
            </p:nvSpPr>
            <p:spPr>
              <a:xfrm>
                <a:off x="8922659" y="2728775"/>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7" name="타원 66">
                <a:extLst>
                  <a:ext uri="{FF2B5EF4-FFF2-40B4-BE49-F238E27FC236}">
                    <a16:creationId xmlns:a16="http://schemas.microsoft.com/office/drawing/2014/main" id="{D6F3251E-6511-48DC-9D4E-A16CC7A48F22}"/>
                  </a:ext>
                </a:extLst>
              </p:cNvPr>
              <p:cNvSpPr>
                <a:spLocks noRot="1" noChangeAspect="1" noMove="1" noResize="1" noEditPoints="1" noAdjustHandles="1" noChangeArrowheads="1" noChangeShapeType="1" noTextEdit="1"/>
              </p:cNvSpPr>
              <p:nvPr/>
            </p:nvSpPr>
            <p:spPr>
              <a:xfrm>
                <a:off x="8922659" y="2728775"/>
                <a:ext cx="372065" cy="369332"/>
              </a:xfrm>
              <a:prstGeom prst="ellipse">
                <a:avLst/>
              </a:prstGeom>
              <a:blipFill>
                <a:blip r:embed="rId9"/>
                <a:stretch>
                  <a:fillRect l="-14286" b="-1613"/>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타원 68">
                <a:extLst>
                  <a:ext uri="{FF2B5EF4-FFF2-40B4-BE49-F238E27FC236}">
                    <a16:creationId xmlns:a16="http://schemas.microsoft.com/office/drawing/2014/main" id="{957AB252-C080-44EC-8EE0-E58707BBAAC3}"/>
                  </a:ext>
                </a:extLst>
              </p:cNvPr>
              <p:cNvSpPr/>
              <p:nvPr/>
            </p:nvSpPr>
            <p:spPr>
              <a:xfrm>
                <a:off x="8922659" y="3179050"/>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9" name="타원 68">
                <a:extLst>
                  <a:ext uri="{FF2B5EF4-FFF2-40B4-BE49-F238E27FC236}">
                    <a16:creationId xmlns:a16="http://schemas.microsoft.com/office/drawing/2014/main" id="{957AB252-C080-44EC-8EE0-E58707BBAAC3}"/>
                  </a:ext>
                </a:extLst>
              </p:cNvPr>
              <p:cNvSpPr>
                <a:spLocks noRot="1" noChangeAspect="1" noMove="1" noResize="1" noEditPoints="1" noAdjustHandles="1" noChangeArrowheads="1" noChangeShapeType="1" noTextEdit="1"/>
              </p:cNvSpPr>
              <p:nvPr/>
            </p:nvSpPr>
            <p:spPr>
              <a:xfrm>
                <a:off x="8922659" y="3179050"/>
                <a:ext cx="372065" cy="369332"/>
              </a:xfrm>
              <a:prstGeom prst="ellipse">
                <a:avLst/>
              </a:prstGeom>
              <a:blipFill>
                <a:blip r:embed="rId10"/>
                <a:stretch>
                  <a:fillRect l="-14286" b="-1587"/>
                </a:stretch>
              </a:blipFill>
              <a:ln>
                <a:solidFill>
                  <a:schemeClr val="bg1">
                    <a:lumMod val="85000"/>
                  </a:schemeClr>
                </a:solidFill>
              </a:ln>
            </p:spPr>
            <p:txBody>
              <a:bodyPr/>
              <a:lstStyle/>
              <a:p>
                <a:r>
                  <a:rPr lang="ko-KR" altLang="en-US">
                    <a:noFill/>
                  </a:rPr>
                  <a:t> </a:t>
                </a:r>
              </a:p>
            </p:txBody>
          </p:sp>
        </mc:Fallback>
      </mc:AlternateContent>
      <p:cxnSp>
        <p:nvCxnSpPr>
          <p:cNvPr id="70" name="연결선: 꺾임 69">
            <a:extLst>
              <a:ext uri="{FF2B5EF4-FFF2-40B4-BE49-F238E27FC236}">
                <a16:creationId xmlns:a16="http://schemas.microsoft.com/office/drawing/2014/main" id="{4D2F5C36-A99B-48AF-8CED-6A7072502AE0}"/>
              </a:ext>
            </a:extLst>
          </p:cNvPr>
          <p:cNvCxnSpPr>
            <a:cxnSpLocks/>
            <a:stCxn id="63" idx="0"/>
            <a:endCxn id="65" idx="2"/>
          </p:cNvCxnSpPr>
          <p:nvPr/>
        </p:nvCxnSpPr>
        <p:spPr>
          <a:xfrm rot="5400000" flipH="1" flipV="1">
            <a:off x="8269126" y="2070654"/>
            <a:ext cx="267068" cy="103999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5415CC25-9510-460E-A700-3BEC9645FCAD}"/>
              </a:ext>
            </a:extLst>
          </p:cNvPr>
          <p:cNvCxnSpPr>
            <a:cxnSpLocks/>
            <a:stCxn id="63" idx="6"/>
            <a:endCxn id="67" idx="2"/>
          </p:cNvCxnSpPr>
          <p:nvPr/>
        </p:nvCxnSpPr>
        <p:spPr>
          <a:xfrm>
            <a:off x="8068693" y="2908853"/>
            <a:ext cx="853966" cy="458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D5961B91-5320-499F-861B-9C8F42B5F3E1}"/>
              </a:ext>
            </a:extLst>
          </p:cNvPr>
          <p:cNvCxnSpPr>
            <a:cxnSpLocks/>
            <a:stCxn id="63" idx="4"/>
            <a:endCxn id="69" idx="2"/>
          </p:cNvCxnSpPr>
          <p:nvPr/>
        </p:nvCxnSpPr>
        <p:spPr>
          <a:xfrm rot="16200000" flipH="1">
            <a:off x="8267562" y="2708618"/>
            <a:ext cx="270197" cy="103999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A0F10E-C955-460E-9FA2-555EEB474049}"/>
                  </a:ext>
                </a:extLst>
              </p:cNvPr>
              <p:cNvSpPr txBox="1"/>
              <p:nvPr/>
            </p:nvSpPr>
            <p:spPr>
              <a:xfrm>
                <a:off x="8023858" y="2077857"/>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0" name="TextBox 79">
                <a:extLst>
                  <a:ext uri="{FF2B5EF4-FFF2-40B4-BE49-F238E27FC236}">
                    <a16:creationId xmlns:a16="http://schemas.microsoft.com/office/drawing/2014/main" id="{CFA0F10E-C955-460E-9FA2-555EEB474049}"/>
                  </a:ext>
                </a:extLst>
              </p:cNvPr>
              <p:cNvSpPr txBox="1">
                <a:spLocks noRot="1" noChangeAspect="1" noMove="1" noResize="1" noEditPoints="1" noAdjustHandles="1" noChangeArrowheads="1" noChangeShapeType="1" noTextEdit="1"/>
              </p:cNvSpPr>
              <p:nvPr/>
            </p:nvSpPr>
            <p:spPr>
              <a:xfrm>
                <a:off x="8023858" y="2077857"/>
                <a:ext cx="862373" cy="369332"/>
              </a:xfrm>
              <a:prstGeom prst="rect">
                <a:avLst/>
              </a:prstGeom>
              <a:blipFill>
                <a:blip r:embed="rId11"/>
                <a:stretch>
                  <a:fillRect r="-211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63B1D0B-0CA3-42F9-9BFE-8B13B1626066}"/>
                  </a:ext>
                </a:extLst>
              </p:cNvPr>
              <p:cNvSpPr txBox="1"/>
              <p:nvPr/>
            </p:nvSpPr>
            <p:spPr>
              <a:xfrm>
                <a:off x="8037425" y="2532719"/>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𝟐</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2" name="TextBox 81">
                <a:extLst>
                  <a:ext uri="{FF2B5EF4-FFF2-40B4-BE49-F238E27FC236}">
                    <a16:creationId xmlns:a16="http://schemas.microsoft.com/office/drawing/2014/main" id="{D63B1D0B-0CA3-42F9-9BFE-8B13B1626066}"/>
                  </a:ext>
                </a:extLst>
              </p:cNvPr>
              <p:cNvSpPr txBox="1">
                <a:spLocks noRot="1" noChangeAspect="1" noMove="1" noResize="1" noEditPoints="1" noAdjustHandles="1" noChangeArrowheads="1" noChangeShapeType="1" noTextEdit="1"/>
              </p:cNvSpPr>
              <p:nvPr/>
            </p:nvSpPr>
            <p:spPr>
              <a:xfrm>
                <a:off x="8037425" y="2532719"/>
                <a:ext cx="862373" cy="369332"/>
              </a:xfrm>
              <a:prstGeom prst="rect">
                <a:avLst/>
              </a:prstGeom>
              <a:blipFill>
                <a:blip r:embed="rId12"/>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61014BC-04D4-496D-8B51-82B8BA3D9A9A}"/>
                  </a:ext>
                </a:extLst>
              </p:cNvPr>
              <p:cNvSpPr txBox="1"/>
              <p:nvPr/>
            </p:nvSpPr>
            <p:spPr>
              <a:xfrm>
                <a:off x="8023858" y="2994384"/>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𝟑</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4" name="TextBox 83">
                <a:extLst>
                  <a:ext uri="{FF2B5EF4-FFF2-40B4-BE49-F238E27FC236}">
                    <a16:creationId xmlns:a16="http://schemas.microsoft.com/office/drawing/2014/main" id="{561014BC-04D4-496D-8B51-82B8BA3D9A9A}"/>
                  </a:ext>
                </a:extLst>
              </p:cNvPr>
              <p:cNvSpPr txBox="1">
                <a:spLocks noRot="1" noChangeAspect="1" noMove="1" noResize="1" noEditPoints="1" noAdjustHandles="1" noChangeArrowheads="1" noChangeShapeType="1" noTextEdit="1"/>
              </p:cNvSpPr>
              <p:nvPr/>
            </p:nvSpPr>
            <p:spPr>
              <a:xfrm>
                <a:off x="8023858" y="2994384"/>
                <a:ext cx="862373" cy="369332"/>
              </a:xfrm>
              <a:prstGeom prst="rect">
                <a:avLst/>
              </a:prstGeom>
              <a:blipFill>
                <a:blip r:embed="rId13"/>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795F0C-0A6B-4421-A9B3-06AB09F194A2}"/>
                  </a:ext>
                </a:extLst>
              </p:cNvPr>
              <p:cNvSpPr txBox="1"/>
              <p:nvPr/>
            </p:nvSpPr>
            <p:spPr>
              <a:xfrm>
                <a:off x="6961237" y="3622929"/>
                <a:ext cx="3298725"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a:solidFill>
                              <a:srgbClr val="C00000"/>
                            </a:solidFill>
                            <a:latin typeface="Cambria Math" panose="02040503050406030204" pitchFamily="18" charset="0"/>
                          </a:rPr>
                          <m:t>𝑺</m:t>
                        </m:r>
                      </m:e>
                      <m:sub>
                        <m:r>
                          <a:rPr lang="en-US" altLang="ko-KR" sz="1100" b="1" i="1" smtClean="0">
                            <a:solidFill>
                              <a:srgbClr val="C00000"/>
                            </a:solidFill>
                            <a:latin typeface="Cambria Math" panose="02040503050406030204" pitchFamily="18" charset="0"/>
                          </a:rPr>
                          <m:t>𝟏</m:t>
                        </m:r>
                      </m:sub>
                    </m:sSub>
                  </m:oMath>
                </a14:m>
                <a:r>
                  <a:rPr lang="ko-KR" altLang="en-US" sz="1100" b="1" dirty="0">
                    <a:solidFill>
                      <a:srgbClr val="C00000"/>
                    </a:solidFill>
                  </a:rPr>
                  <a:t>를 지나간 </a:t>
                </a:r>
                <a:r>
                  <a:rPr lang="en-US" altLang="ko-KR" sz="1100" b="1" dirty="0">
                    <a:solidFill>
                      <a:srgbClr val="C00000"/>
                    </a:solidFill>
                  </a:rPr>
                  <a:t>3</a:t>
                </a:r>
                <a:r>
                  <a:rPr lang="ko-KR" altLang="en-US" sz="1100" b="1" dirty="0">
                    <a:solidFill>
                      <a:srgbClr val="C00000"/>
                    </a:solidFill>
                  </a:rPr>
                  <a:t>번의 </a:t>
                </a:r>
                <a:r>
                  <a:rPr lang="en-US" altLang="ko-KR" sz="1100" b="1" dirty="0">
                    <a:solidFill>
                      <a:srgbClr val="C00000"/>
                    </a:solidFill>
                  </a:rPr>
                  <a:t>Episode</a:t>
                </a:r>
                <a:r>
                  <a:rPr lang="ko-KR" altLang="en-US" sz="1100" b="1" dirty="0">
                    <a:solidFill>
                      <a:srgbClr val="C00000"/>
                    </a:solidFill>
                  </a:rPr>
                  <a:t>에서 </a:t>
                </a:r>
                <a:r>
                  <a:rPr lang="ko-KR" altLang="en-US" sz="1100" b="1" dirty="0" err="1">
                    <a:solidFill>
                      <a:srgbClr val="C00000"/>
                    </a:solidFill>
                  </a:rPr>
                  <a:t>반환값들의</a:t>
                </a:r>
                <a:r>
                  <a:rPr lang="ko-KR" altLang="en-US" sz="1100" b="1" dirty="0">
                    <a:solidFill>
                      <a:srgbClr val="C00000"/>
                    </a:solidFill>
                  </a:rPr>
                  <a:t> 평균</a:t>
                </a:r>
              </a:p>
            </p:txBody>
          </p:sp>
        </mc:Choice>
        <mc:Fallback xmlns="">
          <p:sp>
            <p:nvSpPr>
              <p:cNvPr id="86" name="TextBox 85">
                <a:extLst>
                  <a:ext uri="{FF2B5EF4-FFF2-40B4-BE49-F238E27FC236}">
                    <a16:creationId xmlns:a16="http://schemas.microsoft.com/office/drawing/2014/main" id="{EB795F0C-0A6B-4421-A9B3-06AB09F194A2}"/>
                  </a:ext>
                </a:extLst>
              </p:cNvPr>
              <p:cNvSpPr txBox="1">
                <a:spLocks noRot="1" noChangeAspect="1" noMove="1" noResize="1" noEditPoints="1" noAdjustHandles="1" noChangeArrowheads="1" noChangeShapeType="1" noTextEdit="1"/>
              </p:cNvSpPr>
              <p:nvPr/>
            </p:nvSpPr>
            <p:spPr>
              <a:xfrm>
                <a:off x="6961237" y="3622929"/>
                <a:ext cx="3298725" cy="261610"/>
              </a:xfrm>
              <a:prstGeom prst="rect">
                <a:avLst/>
              </a:prstGeom>
              <a:blipFill>
                <a:blip r:embed="rId1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E1B41C0-0CAD-4E09-A883-ED12792CCEEE}"/>
                  </a:ext>
                </a:extLst>
              </p:cNvPr>
              <p:cNvSpPr txBox="1"/>
              <p:nvPr/>
            </p:nvSpPr>
            <p:spPr>
              <a:xfrm>
                <a:off x="1580048" y="4336441"/>
                <a:ext cx="3728713" cy="492443"/>
              </a:xfrm>
              <a:prstGeom prst="rect">
                <a:avLst/>
              </a:prstGeom>
              <a:noFill/>
            </p:spPr>
            <p:txBody>
              <a:bodyPr wrap="none" rtlCol="0">
                <a:spAutoFit/>
              </a:bodyPr>
              <a:lstStyle/>
              <a:p>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r>
                          <a:rPr lang="en-US" altLang="ko-KR" b="1" i="1" dirty="0" smtClean="0">
                            <a:solidFill>
                              <a:schemeClr val="tx1"/>
                            </a:solidFill>
                            <a:latin typeface="Cambria Math" panose="02040503050406030204" pitchFamily="18" charset="0"/>
                          </a:rPr>
                          <m:t> </m:t>
                        </m:r>
                      </m:sub>
                    </m:sSub>
                    <m:r>
                      <a:rPr lang="en-US" altLang="ko-KR" b="1" i="1" smtClean="0">
                        <a:solidFill>
                          <a:schemeClr val="tx1"/>
                        </a:solidFill>
                        <a:latin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𝒏</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smtClean="0">
                            <a:latin typeface="Cambria Math" panose="02040503050406030204" pitchFamily="18" charset="0"/>
                            <a:ea typeface="Cambria Math" panose="02040503050406030204" pitchFamily="18" charset="0"/>
                          </a:rPr>
                          <m:t>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e>
                    </m:nary>
                    <m:r>
                      <a:rPr lang="en-US" altLang="ko-KR" b="1" i="1" dirty="0" smtClean="0">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nary>
                      <m:naryPr>
                        <m:chr m:val="∑"/>
                        <m:ctrlPr>
                          <a:rPr lang="en-US" altLang="ko-KR" i="1">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88" name="TextBox 87">
                <a:extLst>
                  <a:ext uri="{FF2B5EF4-FFF2-40B4-BE49-F238E27FC236}">
                    <a16:creationId xmlns:a16="http://schemas.microsoft.com/office/drawing/2014/main" id="{7E1B41C0-0CAD-4E09-A883-ED12792CCEEE}"/>
                  </a:ext>
                </a:extLst>
              </p:cNvPr>
              <p:cNvSpPr txBox="1">
                <a:spLocks noRot="1" noChangeAspect="1" noMove="1" noResize="1" noEditPoints="1" noAdjustHandles="1" noChangeArrowheads="1" noChangeShapeType="1" noTextEdit="1"/>
              </p:cNvSpPr>
              <p:nvPr/>
            </p:nvSpPr>
            <p:spPr>
              <a:xfrm>
                <a:off x="1580048" y="4336441"/>
                <a:ext cx="3728713" cy="492443"/>
              </a:xfrm>
              <a:prstGeom prst="rect">
                <a:avLst/>
              </a:prstGeom>
              <a:blipFill>
                <a:blip r:embed="rId15"/>
                <a:stretch>
                  <a:fillRect t="-76543" r="-2451" b="-1271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1181924-DD33-4F8A-BA11-C6BAAC71F981}"/>
                  </a:ext>
                </a:extLst>
              </p:cNvPr>
              <p:cNvSpPr txBox="1"/>
              <p:nvPr/>
            </p:nvSpPr>
            <p:spPr>
              <a:xfrm>
                <a:off x="2148043" y="4828884"/>
                <a:ext cx="3278398" cy="545727"/>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f>
                      <m:fPr>
                        <m:ctrlPr>
                          <a:rPr lang="en-US" altLang="ko-KR" b="1" i="1" smtClean="0">
                            <a:latin typeface="Cambria Math" panose="02040503050406030204" pitchFamily="18" charset="0"/>
                          </a:rPr>
                        </m:ctrlPr>
                      </m:fPr>
                      <m:num>
                        <m:r>
                          <a:rPr lang="en-US" altLang="ko-KR" b="1" i="1" smtClean="0">
                            <a:latin typeface="Cambria Math" panose="02040503050406030204" pitchFamily="18" charset="0"/>
                          </a:rPr>
                          <m:t>𝟏</m:t>
                        </m:r>
                      </m:num>
                      <m:den>
                        <m:r>
                          <a:rPr lang="en-US" altLang="ko-KR" b="1" i="1">
                            <a:latin typeface="Cambria Math" panose="02040503050406030204" pitchFamily="18" charset="0"/>
                          </a:rPr>
                          <m:t>(</m:t>
                        </m:r>
                        <m:r>
                          <a:rPr lang="en-US" altLang="ko-KR" b="1" i="1">
                            <a:latin typeface="Cambria Math" panose="02040503050406030204" pitchFamily="18" charset="0"/>
                          </a:rPr>
                          <m:t>𝒏</m:t>
                        </m:r>
                        <m:r>
                          <a:rPr lang="en-US" altLang="ko-KR" b="1" i="1">
                            <a:latin typeface="Cambria Math" panose="02040503050406030204" pitchFamily="18" charset="0"/>
                          </a:rPr>
                          <m:t>−</m:t>
                        </m:r>
                        <m:r>
                          <a:rPr lang="en-US" altLang="ko-KR" b="1" i="1">
                            <a:latin typeface="Cambria Math" panose="02040503050406030204" pitchFamily="18" charset="0"/>
                          </a:rPr>
                          <m:t>𝟏</m:t>
                        </m:r>
                        <m:r>
                          <a:rPr lang="en-US" altLang="ko-KR" b="1" i="1">
                            <a:latin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92" name="TextBox 91">
                <a:extLst>
                  <a:ext uri="{FF2B5EF4-FFF2-40B4-BE49-F238E27FC236}">
                    <a16:creationId xmlns:a16="http://schemas.microsoft.com/office/drawing/2014/main" id="{81181924-DD33-4F8A-BA11-C6BAAC71F981}"/>
                  </a:ext>
                </a:extLst>
              </p:cNvPr>
              <p:cNvSpPr txBox="1">
                <a:spLocks noRot="1" noChangeAspect="1" noMove="1" noResize="1" noEditPoints="1" noAdjustHandles="1" noChangeArrowheads="1" noChangeShapeType="1" noTextEdit="1"/>
              </p:cNvSpPr>
              <p:nvPr/>
            </p:nvSpPr>
            <p:spPr>
              <a:xfrm>
                <a:off x="2148043" y="4828884"/>
                <a:ext cx="3278398" cy="545727"/>
              </a:xfrm>
              <a:prstGeom prst="rect">
                <a:avLst/>
              </a:prstGeom>
              <a:blipFill>
                <a:blip r:embed="rId16"/>
                <a:stretch>
                  <a:fillRect t="-68889" r="-2974" b="-10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23B9DA-3824-4DE1-9161-6C4B09482C7C}"/>
                  </a:ext>
                </a:extLst>
              </p:cNvPr>
              <p:cNvSpPr txBox="1"/>
              <p:nvPr/>
            </p:nvSpPr>
            <p:spPr>
              <a:xfrm>
                <a:off x="2148043" y="5395310"/>
                <a:ext cx="2301079"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96" name="TextBox 95">
                <a:extLst>
                  <a:ext uri="{FF2B5EF4-FFF2-40B4-BE49-F238E27FC236}">
                    <a16:creationId xmlns:a16="http://schemas.microsoft.com/office/drawing/2014/main" id="{B023B9DA-3824-4DE1-9161-6C4B09482C7C}"/>
                  </a:ext>
                </a:extLst>
              </p:cNvPr>
              <p:cNvSpPr txBox="1">
                <a:spLocks noRot="1" noChangeAspect="1" noMove="1" noResize="1" noEditPoints="1" noAdjustHandles="1" noChangeArrowheads="1" noChangeShapeType="1" noTextEdit="1"/>
              </p:cNvSpPr>
              <p:nvPr/>
            </p:nvSpPr>
            <p:spPr>
              <a:xfrm>
                <a:off x="2148043" y="5395310"/>
                <a:ext cx="2301079" cy="492443"/>
              </a:xfrm>
              <a:prstGeom prst="rect">
                <a:avLst/>
              </a:prstGeom>
              <a:blipFill>
                <a:blip r:embed="rId17"/>
                <a:stretch>
                  <a:fillRect r="-1323" b="-4938"/>
                </a:stretch>
              </a:blipFill>
            </p:spPr>
            <p:txBody>
              <a:bodyPr/>
              <a:lstStyle/>
              <a:p>
                <a:r>
                  <a:rPr lang="ko-KR" altLang="en-US">
                    <a:noFill/>
                  </a:rPr>
                  <a:t> </a:t>
                </a:r>
              </a:p>
            </p:txBody>
          </p:sp>
        </mc:Fallback>
      </mc:AlternateContent>
      <p:sp>
        <p:nvSpPr>
          <p:cNvPr id="100" name="직사각형 99">
            <a:extLst>
              <a:ext uri="{FF2B5EF4-FFF2-40B4-BE49-F238E27FC236}">
                <a16:creationId xmlns:a16="http://schemas.microsoft.com/office/drawing/2014/main" id="{78F518E4-1664-4D10-9AB6-5F1AA72AEA10}"/>
              </a:ext>
            </a:extLst>
          </p:cNvPr>
          <p:cNvSpPr/>
          <p:nvPr/>
        </p:nvSpPr>
        <p:spPr>
          <a:xfrm>
            <a:off x="3964614" y="4894387"/>
            <a:ext cx="1244313" cy="42694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D16D3105-9D45-4FDB-8BF2-06C76D1429BD}"/>
              </a:ext>
            </a:extLst>
          </p:cNvPr>
          <p:cNvSpPr txBox="1"/>
          <p:nvPr/>
        </p:nvSpPr>
        <p:spPr>
          <a:xfrm>
            <a:off x="4573991" y="5361380"/>
            <a:ext cx="1221809" cy="261610"/>
          </a:xfrm>
          <a:prstGeom prst="rect">
            <a:avLst/>
          </a:prstGeom>
          <a:noFill/>
        </p:spPr>
        <p:txBody>
          <a:bodyPr wrap="none" rtlCol="0">
            <a:spAutoFit/>
          </a:bodyPr>
          <a:lstStyle/>
          <a:p>
            <a:pPr algn="ctr"/>
            <a:r>
              <a:rPr lang="ko-KR" altLang="en-US" sz="1100" b="1" dirty="0">
                <a:solidFill>
                  <a:srgbClr val="C00000"/>
                </a:solidFill>
              </a:rPr>
              <a:t>이전의 가치함수</a:t>
            </a:r>
          </a:p>
        </p:txBody>
      </p:sp>
      <p:sp>
        <p:nvSpPr>
          <p:cNvPr id="104" name="직사각형 103">
            <a:extLst>
              <a:ext uri="{FF2B5EF4-FFF2-40B4-BE49-F238E27FC236}">
                <a16:creationId xmlns:a16="http://schemas.microsoft.com/office/drawing/2014/main" id="{4548CE2A-C714-4EC7-BB53-31BA2706445B}"/>
              </a:ext>
            </a:extLst>
          </p:cNvPr>
          <p:cNvSpPr/>
          <p:nvPr/>
        </p:nvSpPr>
        <p:spPr>
          <a:xfrm>
            <a:off x="3964615" y="5479132"/>
            <a:ext cx="304688" cy="30145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연결선: 꺾임 104">
            <a:extLst>
              <a:ext uri="{FF2B5EF4-FFF2-40B4-BE49-F238E27FC236}">
                <a16:creationId xmlns:a16="http://schemas.microsoft.com/office/drawing/2014/main" id="{00F3D3F0-602C-45BF-8C70-823484176195}"/>
              </a:ext>
            </a:extLst>
          </p:cNvPr>
          <p:cNvCxnSpPr>
            <a:cxnSpLocks/>
            <a:stCxn id="100" idx="2"/>
            <a:endCxn id="104" idx="3"/>
          </p:cNvCxnSpPr>
          <p:nvPr/>
        </p:nvCxnSpPr>
        <p:spPr>
          <a:xfrm rot="5400000">
            <a:off x="4273771" y="5316859"/>
            <a:ext cx="308532" cy="31746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C0E2A6C-ED1C-479A-A3F3-192623DCE306}"/>
                  </a:ext>
                </a:extLst>
              </p:cNvPr>
              <p:cNvSpPr txBox="1"/>
              <p:nvPr/>
            </p:nvSpPr>
            <p:spPr>
              <a:xfrm>
                <a:off x="4139467" y="6493823"/>
                <a:ext cx="6762813" cy="261610"/>
              </a:xfrm>
              <a:prstGeom prst="rect">
                <a:avLst/>
              </a:prstGeom>
              <a:noFill/>
            </p:spPr>
            <p:txBody>
              <a:bodyPr wrap="none" rtlCol="0">
                <a:spAutoFit/>
              </a:bodyPr>
              <a:lstStyle/>
              <a:p>
                <a:pPr algn="ctr"/>
                <a:r>
                  <a:rPr lang="ko-KR" altLang="en-US" sz="1100" b="1" dirty="0">
                    <a:solidFill>
                      <a:srgbClr val="C00000"/>
                    </a:solidFill>
                  </a:rPr>
                  <a:t>예측 동안에 계속 </a:t>
                </a:r>
                <a14:m>
                  <m:oMath xmlns:m="http://schemas.openxmlformats.org/officeDocument/2006/math">
                    <m:sSub>
                      <m:sSubPr>
                        <m:ctrlPr>
                          <a:rPr lang="en-US" altLang="ko-KR" sz="1100" b="1" i="1" smtClean="0">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smtClean="0">
                            <a:latin typeface="Cambria Math" panose="02040503050406030204" pitchFamily="18" charset="0"/>
                          </a:rPr>
                          <m:t>𝒏</m:t>
                        </m:r>
                      </m:sub>
                    </m:sSub>
                    <m:r>
                      <a:rPr lang="en-US" altLang="ko-KR" sz="1100" b="1" i="1" smtClean="0">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새로운 </a:t>
                </a:r>
                <a:r>
                  <a:rPr lang="ko-KR" altLang="en-US" sz="1100" b="1" dirty="0" err="1">
                    <a:solidFill>
                      <a:srgbClr val="C00000"/>
                    </a:solidFill>
                  </a:rPr>
                  <a:t>반환값</a:t>
                </a:r>
                <a:r>
                  <a:rPr lang="en-US" altLang="ko-KR" sz="1100" b="1" dirty="0">
                    <a:solidFill>
                      <a:srgbClr val="C00000"/>
                    </a:solidFill>
                  </a:rPr>
                  <a:t>)</a:t>
                </a:r>
                <a:r>
                  <a:rPr lang="ko-KR" altLang="en-US" sz="1100" b="1" dirty="0">
                    <a:solidFill>
                      <a:srgbClr val="C00000"/>
                    </a:solidFill>
                  </a:rPr>
                  <a:t>이 들어와서 평균을 취할 때 어떤 식으로 평균을 취하는지 보여준다</a:t>
                </a:r>
                <a:r>
                  <a:rPr lang="en-US" altLang="ko-KR" sz="1100" b="1" dirty="0">
                    <a:solidFill>
                      <a:srgbClr val="C00000"/>
                    </a:solidFill>
                  </a:rPr>
                  <a:t>.</a:t>
                </a:r>
                <a:endParaRPr lang="ko-KR" altLang="en-US" sz="1100" b="1" dirty="0">
                  <a:solidFill>
                    <a:srgbClr val="C00000"/>
                  </a:solidFill>
                </a:endParaRPr>
              </a:p>
            </p:txBody>
          </p:sp>
        </mc:Choice>
        <mc:Fallback xmlns="">
          <p:sp>
            <p:nvSpPr>
              <p:cNvPr id="111" name="TextBox 110">
                <a:extLst>
                  <a:ext uri="{FF2B5EF4-FFF2-40B4-BE49-F238E27FC236}">
                    <a16:creationId xmlns:a16="http://schemas.microsoft.com/office/drawing/2014/main" id="{BC0E2A6C-ED1C-479A-A3F3-192623DCE306}"/>
                  </a:ext>
                </a:extLst>
              </p:cNvPr>
              <p:cNvSpPr txBox="1">
                <a:spLocks noRot="1" noChangeAspect="1" noMove="1" noResize="1" noEditPoints="1" noAdjustHandles="1" noChangeArrowheads="1" noChangeShapeType="1" noTextEdit="1"/>
              </p:cNvSpPr>
              <p:nvPr/>
            </p:nvSpPr>
            <p:spPr>
              <a:xfrm>
                <a:off x="4139467" y="6493823"/>
                <a:ext cx="6762813" cy="261610"/>
              </a:xfrm>
              <a:prstGeom prst="rect">
                <a:avLst/>
              </a:prstGeom>
              <a:blipFill>
                <a:blip r:embed="rId18"/>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86ADDB3-664D-4C47-A1AA-DB2BD1650A66}"/>
                  </a:ext>
                </a:extLst>
              </p:cNvPr>
              <p:cNvSpPr txBox="1"/>
              <p:nvPr/>
            </p:nvSpPr>
            <p:spPr>
              <a:xfrm>
                <a:off x="2152697" y="5908452"/>
                <a:ext cx="2123658"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3" name="TextBox 112">
                <a:extLst>
                  <a:ext uri="{FF2B5EF4-FFF2-40B4-BE49-F238E27FC236}">
                    <a16:creationId xmlns:a16="http://schemas.microsoft.com/office/drawing/2014/main" id="{086ADDB3-664D-4C47-A1AA-DB2BD1650A66}"/>
                  </a:ext>
                </a:extLst>
              </p:cNvPr>
              <p:cNvSpPr txBox="1">
                <a:spLocks noRot="1" noChangeAspect="1" noMove="1" noResize="1" noEditPoints="1" noAdjustHandles="1" noChangeArrowheads="1" noChangeShapeType="1" noTextEdit="1"/>
              </p:cNvSpPr>
              <p:nvPr/>
            </p:nvSpPr>
            <p:spPr>
              <a:xfrm>
                <a:off x="2152697" y="5908452"/>
                <a:ext cx="2123658" cy="492443"/>
              </a:xfrm>
              <a:prstGeom prst="rect">
                <a:avLst/>
              </a:prstGeom>
              <a:blipFill>
                <a:blip r:embed="rId19"/>
                <a:stretch>
                  <a:fillRect r="-1719"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C926661-CB8E-44F9-9538-808990DADCB3}"/>
                  </a:ext>
                </a:extLst>
              </p:cNvPr>
              <p:cNvSpPr txBox="1"/>
              <p:nvPr/>
            </p:nvSpPr>
            <p:spPr>
              <a:xfrm>
                <a:off x="2140843" y="6365557"/>
                <a:ext cx="1998624"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1" smtClean="0">
                        <a:latin typeface="Cambria Math" panose="02040503050406030204" pitchFamily="18" charset="0"/>
                        <a:ea typeface="Cambria Math" panose="02040503050406030204" pitchFamily="18" charset="0"/>
                      </a:rPr>
                      <m:t> </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5" name="TextBox 114">
                <a:extLst>
                  <a:ext uri="{FF2B5EF4-FFF2-40B4-BE49-F238E27FC236}">
                    <a16:creationId xmlns:a16="http://schemas.microsoft.com/office/drawing/2014/main" id="{AC926661-CB8E-44F9-9538-808990DADCB3}"/>
                  </a:ext>
                </a:extLst>
              </p:cNvPr>
              <p:cNvSpPr txBox="1">
                <a:spLocks noRot="1" noChangeAspect="1" noMove="1" noResize="1" noEditPoints="1" noAdjustHandles="1" noChangeArrowheads="1" noChangeShapeType="1" noTextEdit="1"/>
              </p:cNvSpPr>
              <p:nvPr/>
            </p:nvSpPr>
            <p:spPr>
              <a:xfrm>
                <a:off x="2140843" y="6365557"/>
                <a:ext cx="1998624" cy="492443"/>
              </a:xfrm>
              <a:prstGeom prst="rect">
                <a:avLst/>
              </a:prstGeom>
              <a:blipFill>
                <a:blip r:embed="rId20"/>
                <a:stretch>
                  <a:fillRect r="-2134"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7367968" y="4907327"/>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7367968" y="4907327"/>
                <a:ext cx="3063659" cy="492443"/>
              </a:xfrm>
              <a:prstGeom prst="rect">
                <a:avLst/>
              </a:prstGeom>
              <a:blipFill>
                <a:blip r:embed="rId21"/>
                <a:stretch>
                  <a:fillRect r="-797" b="-4938"/>
                </a:stretch>
              </a:blipFill>
            </p:spPr>
            <p:txBody>
              <a:bodyPr/>
              <a:lstStyle/>
              <a:p>
                <a:r>
                  <a:rPr lang="ko-KR" altLang="en-US">
                    <a:noFill/>
                  </a:rPr>
                  <a:t> </a:t>
                </a:r>
              </a:p>
            </p:txBody>
          </p:sp>
        </mc:Fallback>
      </mc:AlternateContent>
      <p:sp>
        <p:nvSpPr>
          <p:cNvPr id="118" name="화살표: 오른쪽 117">
            <a:extLst>
              <a:ext uri="{FF2B5EF4-FFF2-40B4-BE49-F238E27FC236}">
                <a16:creationId xmlns:a16="http://schemas.microsoft.com/office/drawing/2014/main" id="{5684F15C-F2C5-4AD2-AA25-1C27C6F79517}"/>
              </a:ext>
            </a:extLst>
          </p:cNvPr>
          <p:cNvSpPr/>
          <p:nvPr/>
        </p:nvSpPr>
        <p:spPr>
          <a:xfrm>
            <a:off x="6341268" y="5408838"/>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3F0F5674-263F-4D10-A16B-ED6F09AD7158}"/>
              </a:ext>
            </a:extLst>
          </p:cNvPr>
          <p:cNvSpPr/>
          <p:nvPr/>
        </p:nvSpPr>
        <p:spPr>
          <a:xfrm>
            <a:off x="9073837" y="5058015"/>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8865569" y="4984032"/>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9431219" y="4794871"/>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9431219" y="4794871"/>
                <a:ext cx="466795" cy="261610"/>
              </a:xfrm>
              <a:prstGeom prst="rect">
                <a:avLst/>
              </a:prstGeom>
              <a:blipFill>
                <a:blip r:embed="rId22"/>
                <a:stretch>
                  <a:fillRect t="-2381"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8528306" y="5331749"/>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8528306" y="5331749"/>
                <a:ext cx="928652" cy="261610"/>
              </a:xfrm>
              <a:prstGeom prst="rect">
                <a:avLst/>
              </a:prstGeom>
              <a:blipFill>
                <a:blip r:embed="rId23"/>
                <a:stretch>
                  <a:fillRect b="-23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7367967" y="5474534"/>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7367967" y="5474534"/>
                <a:ext cx="3110147" cy="369332"/>
              </a:xfrm>
              <a:prstGeom prst="rect">
                <a:avLst/>
              </a:prstGeom>
              <a:blipFill>
                <a:blip r:embed="rId24"/>
                <a:stretch>
                  <a:fillRect t="-8197" r="-588" b="-24590"/>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8876617" y="5571156"/>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7258022" y="5850534"/>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Tree>
    <p:extLst>
      <p:ext uri="{BB962C8B-B14F-4D97-AF65-F5344CB8AC3E}">
        <p14:creationId xmlns:p14="http://schemas.microsoft.com/office/powerpoint/2010/main" val="104051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앞으로 강화학습 방법에서 가치함수를 업데이트하는 것은 </a:t>
            </a:r>
            <a:r>
              <a:rPr lang="ko-KR" altLang="en-US" b="1" dirty="0"/>
              <a:t>아래식의 변형일 뿐</a:t>
            </a:r>
            <a:r>
              <a:rPr lang="ko-KR" altLang="en-US" dirty="0"/>
              <a:t>이므로</a:t>
            </a:r>
            <a:r>
              <a:rPr lang="en-US" altLang="ko-KR" dirty="0"/>
              <a:t> </a:t>
            </a:r>
            <a:r>
              <a:rPr lang="ko-KR" altLang="en-US" b="1" dirty="0"/>
              <a:t>정확히 이해</a:t>
            </a:r>
            <a:r>
              <a:rPr lang="en-US" altLang="ko-KR" b="1" dirty="0"/>
              <a:t> </a:t>
            </a:r>
            <a:r>
              <a:rPr lang="ko-KR" altLang="en-US" b="1" dirty="0"/>
              <a:t>필요</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25</a:t>
            </a:fld>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1528419" y="3630634"/>
                <a:ext cx="383486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1528419" y="3630634"/>
                <a:ext cx="3834867" cy="584775"/>
              </a:xfrm>
              <a:prstGeom prst="rect">
                <a:avLst/>
              </a:prstGeom>
              <a:blipFill>
                <a:blip r:embed="rId2"/>
                <a:stretch>
                  <a:fillRect l="-1272" t="-7292" b="-156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1528420" y="2124676"/>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1528420" y="2124676"/>
                <a:ext cx="3063659" cy="492443"/>
              </a:xfrm>
              <a:prstGeom prst="rect">
                <a:avLst/>
              </a:prstGeom>
              <a:blipFill>
                <a:blip r:embed="rId3"/>
                <a:stretch>
                  <a:fillRect r="-797" b="-6250"/>
                </a:stretch>
              </a:blipFill>
            </p:spPr>
            <p:txBody>
              <a:bodyPr/>
              <a:lstStyle/>
              <a:p>
                <a:r>
                  <a:rPr lang="ko-KR" altLang="en-US">
                    <a:noFill/>
                  </a:rPr>
                  <a:t> </a:t>
                </a:r>
              </a:p>
            </p:txBody>
          </p:sp>
        </mc:Fallback>
      </mc:AlternateContent>
      <p:sp>
        <p:nvSpPr>
          <p:cNvPr id="120" name="직사각형 119">
            <a:extLst>
              <a:ext uri="{FF2B5EF4-FFF2-40B4-BE49-F238E27FC236}">
                <a16:creationId xmlns:a16="http://schemas.microsoft.com/office/drawing/2014/main" id="{3F0F5674-263F-4D10-A16B-ED6F09AD7158}"/>
              </a:ext>
            </a:extLst>
          </p:cNvPr>
          <p:cNvSpPr/>
          <p:nvPr/>
        </p:nvSpPr>
        <p:spPr>
          <a:xfrm>
            <a:off x="3234289" y="2275364"/>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3026021" y="2201381"/>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3591671" y="2012220"/>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3591671" y="2012220"/>
                <a:ext cx="466795" cy="261610"/>
              </a:xfrm>
              <a:prstGeom prst="rect">
                <a:avLst/>
              </a:prstGeom>
              <a:blipFill>
                <a:blip r:embed="rId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2688758" y="2549098"/>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2688758" y="2549098"/>
                <a:ext cx="928652" cy="261610"/>
              </a:xfrm>
              <a:prstGeom prst="rect">
                <a:avLst/>
              </a:prstGeom>
              <a:blipFill>
                <a:blip r:embed="rId5"/>
                <a:stretch>
                  <a:fillRect b="-46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528419" y="2691883"/>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528419" y="2691883"/>
                <a:ext cx="3110147" cy="369332"/>
              </a:xfrm>
              <a:prstGeom prst="rect">
                <a:avLst/>
              </a:prstGeom>
              <a:blipFill>
                <a:blip r:embed="rId6"/>
                <a:stretch>
                  <a:fillRect t="-10000" r="-588" b="-26667"/>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3037069" y="2788505"/>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1418474" y="3067883"/>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480538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다음 </a:t>
            </a:r>
            <a:r>
              <a:rPr lang="en-US" altLang="ko-KR" b="1" dirty="0"/>
              <a:t>Temporal-difference prediction(</a:t>
            </a:r>
            <a:r>
              <a:rPr lang="ko-KR" altLang="en-US" b="1" dirty="0"/>
              <a:t>시간차 예측</a:t>
            </a:r>
            <a:r>
              <a:rPr lang="en-US" altLang="ko-KR" b="1" dirty="0"/>
              <a:t>) </a:t>
            </a:r>
            <a:r>
              <a:rPr lang="ko-KR" altLang="en-US" dirty="0"/>
              <a:t>방법에서는 </a:t>
            </a:r>
            <a:r>
              <a:rPr lang="ko-KR" altLang="en-US" b="1" dirty="0"/>
              <a:t>위 </a:t>
            </a:r>
            <a:r>
              <a:rPr lang="en-US" altLang="ko-KR" b="1" dirty="0"/>
              <a:t>1</a:t>
            </a:r>
            <a:r>
              <a:rPr lang="ko-KR" altLang="en-US" b="1" dirty="0"/>
              <a:t>번의 </a:t>
            </a:r>
            <a:r>
              <a:rPr lang="en-US" altLang="ko-KR" b="1" dirty="0"/>
              <a:t>update</a:t>
            </a:r>
            <a:r>
              <a:rPr lang="ko-KR" altLang="en-US" b="1" dirty="0"/>
              <a:t>의 목표가 변하고 나머지는 동일</a:t>
            </a:r>
            <a:endParaRPr lang="en-US" altLang="ko-KR" b="1" dirty="0"/>
          </a:p>
        </p:txBody>
      </p:sp>
    </p:spTree>
    <p:extLst>
      <p:ext uri="{BB962C8B-B14F-4D97-AF65-F5344CB8AC3E}">
        <p14:creationId xmlns:p14="http://schemas.microsoft.com/office/powerpoint/2010/main" val="3619887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2 : </a:t>
            </a:r>
            <a:r>
              <a:rPr lang="ko-KR" altLang="en-US" b="1" dirty="0">
                <a:solidFill>
                  <a:schemeClr val="accent6">
                    <a:lumMod val="75000"/>
                  </a:schemeClr>
                </a:solidFill>
              </a:rPr>
              <a:t>시간차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Temporal-difference</a:t>
            </a:r>
            <a:r>
              <a:rPr lang="en-US" altLang="ko-KR" dirty="0"/>
              <a:t> </a:t>
            </a:r>
            <a:r>
              <a:rPr lang="en-US" altLang="ko-KR" b="1" dirty="0"/>
              <a:t>Prediction(</a:t>
            </a:r>
            <a:r>
              <a:rPr lang="ko-KR" altLang="en-US" b="1" dirty="0"/>
              <a:t>시간차 예측</a:t>
            </a:r>
            <a:r>
              <a:rPr lang="en-US" altLang="ko-KR" b="1" dirty="0"/>
              <a:t>)</a:t>
            </a:r>
          </a:p>
          <a:p>
            <a:pPr marL="800100" lvl="1" indent="-342900">
              <a:buFont typeface="Arial" panose="020B0604020202020204" pitchFamily="34" charset="0"/>
              <a:buChar char="•"/>
            </a:pPr>
            <a:r>
              <a:rPr lang="ko-KR" altLang="en-US" dirty="0"/>
              <a:t>강화학습에서 가장 중요한 </a:t>
            </a:r>
            <a:r>
              <a:rPr lang="en-US" altLang="ko-KR" dirty="0"/>
              <a:t>idea </a:t>
            </a:r>
            <a:r>
              <a:rPr lang="ko-KR" altLang="en-US" dirty="0"/>
              <a:t>중 하나가 바로 시간차</a:t>
            </a:r>
            <a:r>
              <a:rPr lang="en-US" altLang="ko-KR" dirty="0"/>
              <a:t>(Temporal-difference)</a:t>
            </a:r>
          </a:p>
          <a:p>
            <a:pPr marL="800100" lvl="1" indent="-342900">
              <a:buFont typeface="Arial" panose="020B0604020202020204" pitchFamily="34" charset="0"/>
              <a:buChar char="•"/>
            </a:pPr>
            <a:r>
              <a:rPr lang="en-US" altLang="ko-KR" dirty="0"/>
              <a:t>Monte-Carlo Prediction</a:t>
            </a:r>
            <a:r>
              <a:rPr lang="ko-KR" altLang="en-US" dirty="0"/>
              <a:t>은 </a:t>
            </a:r>
            <a:r>
              <a:rPr lang="en-US" altLang="ko-KR" dirty="0"/>
              <a:t>real-time</a:t>
            </a:r>
            <a:r>
              <a:rPr lang="ko-KR" altLang="en-US" dirty="0"/>
              <a:t>이 아님</a:t>
            </a:r>
            <a:endParaRPr lang="en-US" altLang="ko-KR" dirty="0"/>
          </a:p>
          <a:p>
            <a:pPr marL="800100" lvl="1" indent="-342900">
              <a:buFont typeface="Arial" panose="020B0604020202020204" pitchFamily="34" charset="0"/>
              <a:buChar char="•"/>
            </a:pPr>
            <a:r>
              <a:rPr lang="en-US" altLang="ko-KR" dirty="0"/>
              <a:t>Episode</a:t>
            </a:r>
            <a:r>
              <a:rPr lang="ko-KR" altLang="en-US" dirty="0"/>
              <a:t>의 끝이 없거나 길이가 긴 경우 방법은 적합하지 않음</a:t>
            </a:r>
            <a:endParaRPr lang="en-US" altLang="ko-KR" dirty="0"/>
          </a:p>
          <a:p>
            <a:pPr marL="800100" lvl="1" indent="-342900">
              <a:buFont typeface="Arial" panose="020B0604020202020204" pitchFamily="34" charset="0"/>
              <a:buChar char="•"/>
            </a:pPr>
            <a:r>
              <a:rPr lang="ko-KR" altLang="en-US" dirty="0"/>
              <a:t>따라서</a:t>
            </a:r>
            <a:r>
              <a:rPr lang="en-US" altLang="ko-KR" dirty="0"/>
              <a:t>, Episode</a:t>
            </a:r>
            <a:r>
              <a:rPr lang="ko-KR" altLang="en-US" dirty="0"/>
              <a:t>가 아닌 </a:t>
            </a:r>
            <a:r>
              <a:rPr lang="en-US" altLang="ko-KR" dirty="0"/>
              <a:t>time-step</a:t>
            </a:r>
            <a:r>
              <a:rPr lang="ko-KR" altLang="en-US" dirty="0"/>
              <a:t>마다 가치함수를 </a:t>
            </a:r>
            <a:r>
              <a:rPr lang="en-US" altLang="ko-KR" dirty="0"/>
              <a:t>update</a:t>
            </a:r>
            <a:r>
              <a:rPr lang="ko-KR" altLang="en-US" dirty="0"/>
              <a:t>하는 방법을 필요로 함</a:t>
            </a: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26</a:t>
            </a:fld>
            <a:endParaRPr lang="ko-KR" alt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840700" y="3429000"/>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840700" y="3429000"/>
                <a:ext cx="3250955" cy="369332"/>
              </a:xfrm>
              <a:prstGeom prst="rect">
                <a:avLst/>
              </a:prstGeom>
              <a:blipFill>
                <a:blip r:embed="rId2"/>
                <a:stretch>
                  <a:fillRect t="-10000" r="-563" b="-25000"/>
                </a:stretch>
              </a:blipFill>
            </p:spPr>
            <p:txBody>
              <a:bodyPr/>
              <a:lstStyle/>
              <a:p>
                <a:r>
                  <a:rPr lang="ko-KR" altLang="en-US">
                    <a:noFill/>
                  </a:rPr>
                  <a:t> </a:t>
                </a:r>
              </a:p>
            </p:txBody>
          </p:sp>
        </mc:Fallback>
      </mc:AlternateContent>
      <p:sp>
        <p:nvSpPr>
          <p:cNvPr id="132" name="TextBox 131">
            <a:extLst>
              <a:ext uri="{FF2B5EF4-FFF2-40B4-BE49-F238E27FC236}">
                <a16:creationId xmlns:a16="http://schemas.microsoft.com/office/drawing/2014/main" id="{CC947093-EF4A-44E7-A358-74466728AB32}"/>
              </a:ext>
            </a:extLst>
          </p:cNvPr>
          <p:cNvSpPr txBox="1"/>
          <p:nvPr/>
        </p:nvSpPr>
        <p:spPr>
          <a:xfrm>
            <a:off x="6252245" y="2262875"/>
            <a:ext cx="4559261" cy="261610"/>
          </a:xfrm>
          <a:prstGeom prst="rect">
            <a:avLst/>
          </a:prstGeom>
          <a:noFill/>
        </p:spPr>
        <p:txBody>
          <a:bodyPr wrap="none" rtlCol="0">
            <a:spAutoFit/>
          </a:bodyPr>
          <a:lstStyle/>
          <a:p>
            <a:pPr algn="ctr"/>
            <a:r>
              <a:rPr lang="ko-KR" altLang="en-US" sz="1100" b="1" dirty="0">
                <a:solidFill>
                  <a:srgbClr val="C00000"/>
                </a:solidFill>
              </a:rPr>
              <a:t>가치함수를 업데이트 하기 위해서 </a:t>
            </a:r>
            <a:r>
              <a:rPr lang="en-US" altLang="ko-KR" sz="1100" b="1" dirty="0">
                <a:solidFill>
                  <a:srgbClr val="C00000"/>
                </a:solidFill>
              </a:rPr>
              <a:t>Episode</a:t>
            </a:r>
            <a:r>
              <a:rPr lang="ko-KR" altLang="en-US" sz="1100" b="1" dirty="0">
                <a:solidFill>
                  <a:srgbClr val="C00000"/>
                </a:solidFill>
              </a:rPr>
              <a:t>가 끝날 때까지 기다려야함</a:t>
            </a: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524037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시간차 예측에서 업데이트의 목표는 </a:t>
            </a:r>
            <a:r>
              <a:rPr lang="ko-KR" altLang="en-US" b="1" dirty="0" err="1"/>
              <a:t>반환값과</a:t>
            </a:r>
            <a:r>
              <a:rPr lang="ko-KR" altLang="en-US" b="1" dirty="0"/>
              <a:t> 달리 실제의 값은 아님</a:t>
            </a:r>
            <a:r>
              <a:rPr lang="en-US" altLang="ko-KR" b="1" dirty="0"/>
              <a:t>, </a:t>
            </a:r>
            <a:r>
              <a:rPr lang="ko-KR" altLang="en-US" b="1" dirty="0"/>
              <a:t>즉 업데이트 목표도 정확하지 않은 상태에서 가치함수를 업데이트 하는 것</a:t>
            </a:r>
            <a:r>
              <a:rPr lang="en-US" altLang="ko-KR" b="1" dirty="0"/>
              <a:t> (Bootstrap)</a:t>
            </a:r>
          </a:p>
        </p:txBody>
      </p:sp>
      <p:sp>
        <p:nvSpPr>
          <p:cNvPr id="6" name="TextBox 5">
            <a:extLst>
              <a:ext uri="{FF2B5EF4-FFF2-40B4-BE49-F238E27FC236}">
                <a16:creationId xmlns:a16="http://schemas.microsoft.com/office/drawing/2014/main" id="{3E061026-6D6D-4670-B9C1-5F5174A16A02}"/>
              </a:ext>
            </a:extLst>
          </p:cNvPr>
          <p:cNvSpPr txBox="1"/>
          <p:nvPr/>
        </p:nvSpPr>
        <p:spPr>
          <a:xfrm>
            <a:off x="2024790" y="3833596"/>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9" name="직사각형 8">
            <a:extLst>
              <a:ext uri="{FF2B5EF4-FFF2-40B4-BE49-F238E27FC236}">
                <a16:creationId xmlns:a16="http://schemas.microsoft.com/office/drawing/2014/main" id="{1B0CEC20-12DD-4178-89D5-5D1B3AF1C27A}"/>
              </a:ext>
            </a:extLst>
          </p:cNvPr>
          <p:cNvSpPr/>
          <p:nvPr/>
        </p:nvSpPr>
        <p:spPr>
          <a:xfrm flipH="1">
            <a:off x="8878915" y="3476396"/>
            <a:ext cx="1295219" cy="27825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B1A3CA49-1F2F-4F3F-82FD-8974DF54D990}"/>
              </a:ext>
            </a:extLst>
          </p:cNvPr>
          <p:cNvSpPr txBox="1"/>
          <p:nvPr/>
        </p:nvSpPr>
        <p:spPr>
          <a:xfrm>
            <a:off x="7179838" y="3831582"/>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39756" y="3508709"/>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0294D7-F0E4-414A-B24C-217357C9EA1C}"/>
                  </a:ext>
                </a:extLst>
              </p:cNvPr>
              <p:cNvSpPr txBox="1"/>
              <p:nvPr/>
            </p:nvSpPr>
            <p:spPr>
              <a:xfrm>
                <a:off x="2616731" y="3228755"/>
                <a:ext cx="2747291"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𝑮</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 는 </a:t>
                </a:r>
                <a:r>
                  <a:rPr lang="en-US" altLang="ko-KR" sz="1100" b="1" i="1" dirty="0">
                    <a:solidFill>
                      <a:srgbClr val="C00000"/>
                    </a:solidFill>
                  </a:rPr>
                  <a:t>Episode</a:t>
                </a:r>
                <a:r>
                  <a:rPr lang="ko-KR" altLang="en-US" sz="1100" b="1" i="1" dirty="0">
                    <a:solidFill>
                      <a:srgbClr val="C00000"/>
                    </a:solidFill>
                  </a:rPr>
                  <a:t>가 끝나야 값을 알 수 있음</a:t>
                </a:r>
              </a:p>
            </p:txBody>
          </p:sp>
        </mc:Choice>
        <mc:Fallback xmlns="">
          <p:sp>
            <p:nvSpPr>
              <p:cNvPr id="16" name="TextBox 15">
                <a:extLst>
                  <a:ext uri="{FF2B5EF4-FFF2-40B4-BE49-F238E27FC236}">
                    <a16:creationId xmlns:a16="http://schemas.microsoft.com/office/drawing/2014/main" id="{770294D7-F0E4-414A-B24C-217357C9EA1C}"/>
                  </a:ext>
                </a:extLst>
              </p:cNvPr>
              <p:cNvSpPr txBox="1">
                <a:spLocks noRot="1" noChangeAspect="1" noMove="1" noResize="1" noEditPoints="1" noAdjustHandles="1" noChangeArrowheads="1" noChangeShapeType="1" noTextEdit="1"/>
              </p:cNvSpPr>
              <p:nvPr/>
            </p:nvSpPr>
            <p:spPr>
              <a:xfrm>
                <a:off x="2616731" y="3228755"/>
                <a:ext cx="2747291"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856394-5EF2-4406-8BF3-AC233B55EF93}"/>
                  </a:ext>
                </a:extLst>
              </p:cNvPr>
              <p:cNvSpPr txBox="1"/>
              <p:nvPr/>
            </p:nvSpPr>
            <p:spPr>
              <a:xfrm>
                <a:off x="6851111" y="3413551"/>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C4856394-5EF2-4406-8BF3-AC233B55EF93}"/>
                  </a:ext>
                </a:extLst>
              </p:cNvPr>
              <p:cNvSpPr txBox="1">
                <a:spLocks noRot="1" noChangeAspect="1" noMove="1" noResize="1" noEditPoints="1" noAdjustHandles="1" noChangeArrowheads="1" noChangeShapeType="1" noTextEdit="1"/>
              </p:cNvSpPr>
              <p:nvPr/>
            </p:nvSpPr>
            <p:spPr>
              <a:xfrm>
                <a:off x="6851111" y="3413551"/>
                <a:ext cx="4384277" cy="369332"/>
              </a:xfrm>
              <a:prstGeom prst="rect">
                <a:avLst/>
              </a:prstGeom>
              <a:blipFill>
                <a:blip r:embed="rId4"/>
                <a:stretch>
                  <a:fillRect t="-9836" r="-27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BD6A4D-A70F-4A34-97F0-10A1B83505FE}"/>
                  </a:ext>
                </a:extLst>
              </p:cNvPr>
              <p:cNvSpPr txBox="1"/>
              <p:nvPr/>
            </p:nvSpPr>
            <p:spPr>
              <a:xfrm>
                <a:off x="7382635" y="3059478"/>
                <a:ext cx="4287777" cy="430887"/>
              </a:xfrm>
              <a:prstGeom prst="rect">
                <a:avLst/>
              </a:prstGeom>
              <a:noFill/>
            </p:spPr>
            <p:txBody>
              <a:bodyPr wrap="none" rtlCol="0">
                <a:spAutoFit/>
              </a:bodyPr>
              <a:lstStyle/>
              <a:p>
                <a:pPr algn="ctr"/>
                <a:r>
                  <a:rPr lang="ko-KR" altLang="en-US" sz="1100" b="1" i="1" dirty="0">
                    <a:solidFill>
                      <a:srgbClr val="C00000"/>
                    </a:solidFill>
                  </a:rPr>
                  <a:t>매 </a:t>
                </a:r>
                <a:r>
                  <a:rPr lang="en-US" altLang="ko-KR" sz="1100" b="1" i="1" dirty="0">
                    <a:solidFill>
                      <a:srgbClr val="C00000"/>
                    </a:solidFill>
                  </a:rPr>
                  <a:t>time-step</a:t>
                </a:r>
                <a:r>
                  <a:rPr lang="ko-KR" altLang="en-US" sz="1100" b="1" i="1" dirty="0">
                    <a:solidFill>
                      <a:srgbClr val="C00000"/>
                    </a:solidFill>
                  </a:rPr>
                  <a:t>마다 </a:t>
                </a:r>
                <a:r>
                  <a:rPr lang="en-US" altLang="ko-KR" sz="1100" b="1" i="1" dirty="0">
                    <a:solidFill>
                      <a:srgbClr val="C00000"/>
                    </a:solidFill>
                  </a:rPr>
                  <a:t>Agent</a:t>
                </a:r>
                <a:r>
                  <a:rPr lang="ko-KR" altLang="en-US" sz="1100" b="1" i="1" dirty="0">
                    <a:solidFill>
                      <a:srgbClr val="C00000"/>
                    </a:solidFill>
                  </a:rPr>
                  <a:t>는 현재의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에서 행동을 하나 선택하고 </a:t>
                </a:r>
                <a:endParaRPr lang="en-US" altLang="ko-KR" sz="1100" b="1" i="1" dirty="0">
                  <a:solidFill>
                    <a:srgbClr val="C00000"/>
                  </a:solidFill>
                </a:endParaRPr>
              </a:p>
              <a:p>
                <a:pPr algn="ctr"/>
                <a:r>
                  <a:rPr lang="ko-KR" altLang="en-US" sz="1100" b="1" i="1" dirty="0">
                    <a:solidFill>
                      <a:srgbClr val="C00000"/>
                    </a:solidFill>
                  </a:rPr>
                  <a:t>환경으로부터 보상 </a:t>
                </a:r>
                <a:r>
                  <a:rPr lang="en-US" altLang="ko-KR" sz="1100" b="1" i="1" dirty="0">
                    <a:solidFill>
                      <a:srgbClr val="C00000"/>
                    </a:solidFill>
                  </a:rPr>
                  <a:t>R</a:t>
                </a:r>
                <a:r>
                  <a:rPr lang="ko-KR" altLang="en-US" sz="1100" b="1" i="1" dirty="0">
                    <a:solidFill>
                      <a:srgbClr val="C00000"/>
                    </a:solidFill>
                  </a:rPr>
                  <a:t>을 받고 다음 상태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r>
                          <a:rPr lang="en-US" altLang="ko-KR" sz="1100" b="1" i="1" smtClean="0">
                            <a:solidFill>
                              <a:srgbClr val="C00000"/>
                            </a:solidFill>
                            <a:latin typeface="Cambria Math" panose="02040503050406030204" pitchFamily="18" charset="0"/>
                          </a:rPr>
                          <m:t>+</m:t>
                        </m:r>
                        <m:r>
                          <a:rPr lang="en-US" altLang="ko-KR" sz="1100" b="1" i="1" smtClean="0">
                            <a:solidFill>
                              <a:srgbClr val="C00000"/>
                            </a:solidFill>
                            <a:latin typeface="Cambria Math" panose="02040503050406030204" pitchFamily="18" charset="0"/>
                          </a:rPr>
                          <m:t>𝟏</m:t>
                        </m:r>
                      </m:sub>
                    </m:sSub>
                  </m:oMath>
                </a14:m>
                <a:r>
                  <a:rPr lang="ko-KR" altLang="en-US" sz="1100" b="1" i="1" dirty="0">
                    <a:solidFill>
                      <a:srgbClr val="C00000"/>
                    </a:solidFill>
                  </a:rPr>
                  <a:t> 을 알게 된다</a:t>
                </a:r>
                <a:r>
                  <a:rPr lang="en-US" altLang="ko-KR" sz="1100" b="1" i="1" dirty="0">
                    <a:solidFill>
                      <a:srgbClr val="C00000"/>
                    </a:solidFill>
                  </a:rPr>
                  <a:t>.</a:t>
                </a:r>
                <a:endParaRPr lang="ko-KR" altLang="en-US" sz="1100" b="1" i="1" dirty="0">
                  <a:solidFill>
                    <a:srgbClr val="C00000"/>
                  </a:solidFill>
                </a:endParaRPr>
              </a:p>
            </p:txBody>
          </p:sp>
        </mc:Choice>
        <mc:Fallback xmlns="">
          <p:sp>
            <p:nvSpPr>
              <p:cNvPr id="22" name="TextBox 21">
                <a:extLst>
                  <a:ext uri="{FF2B5EF4-FFF2-40B4-BE49-F238E27FC236}">
                    <a16:creationId xmlns:a16="http://schemas.microsoft.com/office/drawing/2014/main" id="{E2BD6A4D-A70F-4A34-97F0-10A1B83505FE}"/>
                  </a:ext>
                </a:extLst>
              </p:cNvPr>
              <p:cNvSpPr txBox="1">
                <a:spLocks noRot="1" noChangeAspect="1" noMove="1" noResize="1" noEditPoints="1" noAdjustHandles="1" noChangeArrowheads="1" noChangeShapeType="1" noTextEdit="1"/>
              </p:cNvSpPr>
              <p:nvPr/>
            </p:nvSpPr>
            <p:spPr>
              <a:xfrm>
                <a:off x="7382635" y="3059478"/>
                <a:ext cx="4287777" cy="430887"/>
              </a:xfrm>
              <a:prstGeom prst="rect">
                <a:avLst/>
              </a:prstGeom>
              <a:blipFill>
                <a:blip r:embed="rId5"/>
                <a:stretch>
                  <a:fillRect t="-1408"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AE9584-74F0-415B-9D8B-0A8BD30A84EE}"/>
                  </a:ext>
                </a:extLst>
              </p:cNvPr>
              <p:cNvSpPr txBox="1"/>
              <p:nvPr/>
            </p:nvSpPr>
            <p:spPr>
              <a:xfrm>
                <a:off x="6851110" y="4374398"/>
                <a:ext cx="438427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d>
                      <m:dPr>
                        <m:ctrlPr>
                          <a:rPr lang="en-US" altLang="ko-KR" sz="1600" b="1" i="1">
                            <a:solidFill>
                              <a:schemeClr val="tx1"/>
                            </a:solidFill>
                            <a:latin typeface="Cambria Math" panose="02040503050406030204" pitchFamily="18" charset="0"/>
                          </a:rPr>
                        </m:ctrlPr>
                      </m:dPr>
                      <m:e>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e>
                    </m:d>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solidFill>
                      <a:schemeClr val="tx1"/>
                    </a:solidFill>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24" name="TextBox 23">
                <a:extLst>
                  <a:ext uri="{FF2B5EF4-FFF2-40B4-BE49-F238E27FC236}">
                    <a16:creationId xmlns:a16="http://schemas.microsoft.com/office/drawing/2014/main" id="{00AE9584-74F0-415B-9D8B-0A8BD30A84EE}"/>
                  </a:ext>
                </a:extLst>
              </p:cNvPr>
              <p:cNvSpPr txBox="1">
                <a:spLocks noRot="1" noChangeAspect="1" noMove="1" noResize="1" noEditPoints="1" noAdjustHandles="1" noChangeArrowheads="1" noChangeShapeType="1" noTextEdit="1"/>
              </p:cNvSpPr>
              <p:nvPr/>
            </p:nvSpPr>
            <p:spPr>
              <a:xfrm>
                <a:off x="6851110" y="4374398"/>
                <a:ext cx="4384277" cy="584775"/>
              </a:xfrm>
              <a:prstGeom prst="rect">
                <a:avLst/>
              </a:prstGeom>
              <a:blipFill>
                <a:blip r:embed="rId6"/>
                <a:stretch>
                  <a:fillRect l="-1113" t="-7292" b="-15625"/>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E35E0C89-48E1-4114-B88B-2738A11BA4D8}"/>
              </a:ext>
            </a:extLst>
          </p:cNvPr>
          <p:cNvSpPr txBox="1"/>
          <p:nvPr/>
        </p:nvSpPr>
        <p:spPr>
          <a:xfrm>
            <a:off x="757212" y="597232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시간차 예측은 충분히 많은 샘플링을 통해 업데이트하면 참 가치함수에 수렴하며</a:t>
            </a:r>
            <a:r>
              <a:rPr lang="en-US" altLang="ko-KR" dirty="0"/>
              <a:t>, Monte-Carlo </a:t>
            </a:r>
            <a:r>
              <a:rPr lang="ko-KR" altLang="en-US" dirty="0"/>
              <a:t>방법보다 효율적으로 빠른 시간 안에 참 가치함수에 근접함</a:t>
            </a:r>
            <a:endParaRPr lang="en-US" altLang="ko-KR" dirty="0"/>
          </a:p>
        </p:txBody>
      </p:sp>
    </p:spTree>
    <p:extLst>
      <p:ext uri="{BB962C8B-B14F-4D97-AF65-F5344CB8AC3E}">
        <p14:creationId xmlns:p14="http://schemas.microsoft.com/office/powerpoint/2010/main" val="56118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강화학습 기초 - 다이내믹 프로그래밍과 그리드월드 : 네이버 블로그">
            <a:extLst>
              <a:ext uri="{FF2B5EF4-FFF2-40B4-BE49-F238E27FC236}">
                <a16:creationId xmlns:a16="http://schemas.microsoft.com/office/drawing/2014/main" id="{DED10124-A34B-4572-8EA2-51B49AE0A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40093"/>
            <a:ext cx="2621280" cy="3012172"/>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30832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r>
              <a:rPr lang="en-US" altLang="ko-KR" dirty="0"/>
              <a:t>DP</a:t>
            </a:r>
            <a:r>
              <a:rPr lang="ko-KR" altLang="en-US" dirty="0"/>
              <a:t>의 </a:t>
            </a:r>
            <a:r>
              <a:rPr lang="en-US" altLang="ko-KR" dirty="0"/>
              <a:t>Policy Iteration</a:t>
            </a:r>
            <a:r>
              <a:rPr lang="ko-KR" altLang="en-US" dirty="0"/>
              <a:t>은 </a:t>
            </a:r>
            <a:r>
              <a:rPr lang="en-US" altLang="ko-KR" dirty="0"/>
              <a:t>“Policy Evaluation” </a:t>
            </a:r>
            <a:r>
              <a:rPr lang="ko-KR" altLang="en-US" dirty="0"/>
              <a:t>및 </a:t>
            </a:r>
            <a:r>
              <a:rPr lang="en-US" altLang="ko-KR" dirty="0"/>
              <a:t>“Policy Improvement”</a:t>
            </a:r>
            <a:r>
              <a:rPr lang="ko-KR" altLang="en-US" dirty="0"/>
              <a:t>을 </a:t>
            </a:r>
            <a:r>
              <a:rPr lang="ko-KR" altLang="en-US" dirty="0" err="1"/>
              <a:t>번갈아서</a:t>
            </a:r>
            <a:r>
              <a:rPr lang="ko-KR" altLang="en-US" dirty="0"/>
              <a:t> 실행하는 과정</a:t>
            </a:r>
            <a:endParaRPr lang="en-US" altLang="ko-KR" dirty="0"/>
          </a:p>
          <a:p>
            <a:pPr marL="800100" lvl="1" indent="-342900">
              <a:buFont typeface="Arial" panose="020B0604020202020204" pitchFamily="34" charset="0"/>
              <a:buChar char="•"/>
            </a:pPr>
            <a:r>
              <a:rPr lang="ko-KR" altLang="en-US" dirty="0"/>
              <a:t>강화학습에서 </a:t>
            </a:r>
            <a:r>
              <a:rPr lang="en-US" altLang="ko-KR" dirty="0"/>
              <a:t>GPI</a:t>
            </a:r>
            <a:r>
              <a:rPr lang="ko-KR" altLang="en-US" dirty="0"/>
              <a:t>문제를 해결하는 방법으로 </a:t>
            </a:r>
            <a:r>
              <a:rPr lang="en-US" altLang="ko-KR" dirty="0"/>
              <a:t>Monte-Carlo </a:t>
            </a:r>
            <a:r>
              <a:rPr lang="ko-KR" altLang="en-US" dirty="0"/>
              <a:t>및 </a:t>
            </a:r>
            <a:r>
              <a:rPr lang="en-US" altLang="ko-KR" dirty="0"/>
              <a:t>Time-Difference </a:t>
            </a:r>
            <a:r>
              <a:rPr lang="ko-KR" altLang="en-US" dirty="0"/>
              <a:t>예측이 있었음</a:t>
            </a:r>
            <a:endParaRPr lang="en-US" altLang="ko-KR" dirty="0"/>
          </a:p>
          <a:p>
            <a:pPr marL="800100" lvl="1" indent="-342900">
              <a:buFont typeface="Arial" panose="020B0604020202020204" pitchFamily="34" charset="0"/>
              <a:buChar char="•"/>
            </a:pPr>
            <a:r>
              <a:rPr lang="en-US" altLang="ko-KR" dirty="0"/>
              <a:t>Time-Difference</a:t>
            </a:r>
            <a:r>
              <a:rPr lang="ko-KR" altLang="en-US" dirty="0"/>
              <a:t>에 대해서만 살펴보면</a:t>
            </a:r>
            <a:r>
              <a:rPr lang="en-US" altLang="ko-KR" dirty="0"/>
              <a:t>, GPI</a:t>
            </a:r>
            <a:r>
              <a:rPr lang="ko-KR" altLang="en-US" dirty="0"/>
              <a:t>의 </a:t>
            </a:r>
            <a:r>
              <a:rPr lang="en-US" altLang="ko-KR" dirty="0"/>
              <a:t>“</a:t>
            </a:r>
            <a:r>
              <a:rPr lang="ko-KR" altLang="en-US" b="1" dirty="0"/>
              <a:t>탐욕정책발전</a:t>
            </a:r>
            <a:r>
              <a:rPr lang="en-US" altLang="ko-KR" b="1" dirty="0"/>
              <a:t>”</a:t>
            </a:r>
            <a:r>
              <a:rPr lang="ko-KR" altLang="en-US" dirty="0"/>
              <a:t>은 주어진 가치함수에 대해 새로운 정책을 얻는 과정</a:t>
            </a:r>
            <a:endParaRPr lang="en-US" altLang="ko-KR" dirty="0"/>
          </a:p>
          <a:p>
            <a:pPr marL="800100" lvl="1" indent="-342900">
              <a:buFont typeface="Arial" panose="020B0604020202020204" pitchFamily="34" charset="0"/>
              <a:buChar char="•"/>
            </a:pPr>
            <a:r>
              <a:rPr lang="en-US" altLang="ko-KR" dirty="0"/>
              <a:t>Time-Difference</a:t>
            </a:r>
            <a:r>
              <a:rPr lang="ko-KR" altLang="en-US" dirty="0"/>
              <a:t>에서는 </a:t>
            </a:r>
            <a:r>
              <a:rPr lang="en-US" altLang="ko-KR" dirty="0"/>
              <a:t>time-step</a:t>
            </a:r>
            <a:r>
              <a:rPr lang="ko-KR" altLang="en-US" dirty="0"/>
              <a:t>마다 가치함수를 </a:t>
            </a:r>
            <a:r>
              <a:rPr lang="en-US" altLang="ko-KR" dirty="0"/>
              <a:t>“</a:t>
            </a:r>
            <a:r>
              <a:rPr lang="ko-KR" altLang="en-US" b="1" dirty="0"/>
              <a:t>현재 상태</a:t>
            </a:r>
            <a:r>
              <a:rPr lang="en-US" altLang="ko-KR" dirty="0"/>
              <a:t>”</a:t>
            </a:r>
            <a:r>
              <a:rPr lang="ko-KR" altLang="en-US" dirty="0"/>
              <a:t>에 대해서만 </a:t>
            </a:r>
            <a:r>
              <a:rPr lang="en-US" altLang="ko-KR" b="1" dirty="0"/>
              <a:t>update</a:t>
            </a:r>
            <a:r>
              <a:rPr lang="ko-KR" altLang="en-US" dirty="0"/>
              <a:t>하므로 </a:t>
            </a:r>
            <a:r>
              <a:rPr lang="en-US" altLang="ko-KR" dirty="0"/>
              <a:t>GPI</a:t>
            </a:r>
            <a:r>
              <a:rPr lang="ko-KR" altLang="en-US" dirty="0"/>
              <a:t>에서처럼 </a:t>
            </a:r>
            <a:r>
              <a:rPr lang="ko-KR" altLang="en-US" b="1" dirty="0"/>
              <a:t>모든 상태의 정책을 발전시킬 수 없음</a:t>
            </a:r>
            <a:endParaRPr lang="en-US" altLang="ko-KR" b="1" dirty="0"/>
          </a:p>
          <a:p>
            <a:pPr marL="800100" lvl="1" indent="-342900">
              <a:buFont typeface="Arial" panose="020B0604020202020204" pitchFamily="34" charset="0"/>
              <a:buChar char="•"/>
            </a:pPr>
            <a:r>
              <a:rPr lang="ko-KR" altLang="en-US" b="1" dirty="0"/>
              <a:t>해결 방안 </a:t>
            </a:r>
            <a:r>
              <a:rPr lang="en-US" altLang="ko-KR" b="1" dirty="0"/>
              <a:t>: “</a:t>
            </a:r>
            <a:r>
              <a:rPr lang="en-US" altLang="ko-KR" dirty="0"/>
              <a:t>Time-Difference” + “Value Iteration”</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27</a:t>
            </a:fld>
            <a:endParaRPr lang="ko-KR" alt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4560729" y="5827086"/>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4560729" y="5827086"/>
                <a:ext cx="3577454" cy="390556"/>
              </a:xfrm>
              <a:prstGeom prst="rect">
                <a:avLst/>
              </a:prstGeom>
              <a:blipFill>
                <a:blip r:embed="rId3"/>
                <a:stretch>
                  <a:fillRect b="-10938"/>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3E061026-6D6D-4670-B9C1-5F5174A16A02}"/>
              </a:ext>
            </a:extLst>
          </p:cNvPr>
          <p:cNvSpPr txBox="1"/>
          <p:nvPr/>
        </p:nvSpPr>
        <p:spPr>
          <a:xfrm>
            <a:off x="5409239" y="5465563"/>
            <a:ext cx="2105064" cy="261610"/>
          </a:xfrm>
          <a:prstGeom prst="rect">
            <a:avLst/>
          </a:prstGeom>
          <a:noFill/>
        </p:spPr>
        <p:txBody>
          <a:bodyPr wrap="squar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6303037" y="4363997"/>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893406F-0993-42AC-B435-0D87A75ABFA3}"/>
              </a:ext>
            </a:extLst>
          </p:cNvPr>
          <p:cNvSpPr/>
          <p:nvPr/>
        </p:nvSpPr>
        <p:spPr>
          <a:xfrm>
            <a:off x="120071" y="5506719"/>
            <a:ext cx="1068649" cy="23624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1F157978-4EC0-4BC1-99DF-88F22AA0EB58}"/>
              </a:ext>
            </a:extLst>
          </p:cNvPr>
          <p:cNvSpPr txBox="1"/>
          <p:nvPr/>
        </p:nvSpPr>
        <p:spPr>
          <a:xfrm>
            <a:off x="8744521" y="1682925"/>
            <a:ext cx="2475358" cy="261610"/>
          </a:xfrm>
          <a:prstGeom prst="rect">
            <a:avLst/>
          </a:prstGeom>
          <a:noFill/>
        </p:spPr>
        <p:txBody>
          <a:bodyPr wrap="none" rtlCol="0">
            <a:spAutoFit/>
          </a:bodyPr>
          <a:lstStyle/>
          <a:p>
            <a:pPr algn="ctr"/>
            <a:r>
              <a:rPr lang="en-US" altLang="ko-KR" sz="1100" b="1" dirty="0">
                <a:solidFill>
                  <a:srgbClr val="C00000"/>
                </a:solidFill>
              </a:rPr>
              <a:t>GPI = Generalized Policy Iteration</a:t>
            </a:r>
            <a:endParaRPr lang="ko-KR" altLang="en-US" sz="1100" b="1" dirty="0">
              <a:solidFill>
                <a:srgbClr val="C00000"/>
              </a:solidFill>
            </a:endParaRPr>
          </a:p>
        </p:txBody>
      </p:sp>
      <p:sp>
        <p:nvSpPr>
          <p:cNvPr id="25" name="TextBox 24">
            <a:extLst>
              <a:ext uri="{FF2B5EF4-FFF2-40B4-BE49-F238E27FC236}">
                <a16:creationId xmlns:a16="http://schemas.microsoft.com/office/drawing/2014/main" id="{CA930148-D30A-4B19-87C4-901C58FA75AA}"/>
              </a:ext>
            </a:extLst>
          </p:cNvPr>
          <p:cNvSpPr txBox="1"/>
          <p:nvPr/>
        </p:nvSpPr>
        <p:spPr>
          <a:xfrm>
            <a:off x="9210871" y="1441796"/>
            <a:ext cx="1569720" cy="261610"/>
          </a:xfrm>
          <a:prstGeom prst="rect">
            <a:avLst/>
          </a:prstGeom>
          <a:noFill/>
        </p:spPr>
        <p:txBody>
          <a:bodyPr wrap="square">
            <a:spAutoFit/>
          </a:bodyPr>
          <a:lstStyle/>
          <a:p>
            <a:r>
              <a:rPr lang="en-US" altLang="ko-KR" sz="1100" b="1" dirty="0"/>
              <a:t>(</a:t>
            </a:r>
            <a:r>
              <a:rPr lang="ko-KR" altLang="en-US" sz="1100" b="1" dirty="0"/>
              <a:t>최적 가치함수 수렴</a:t>
            </a:r>
            <a:r>
              <a:rPr lang="en-US" altLang="ko-KR" sz="1100" b="1" dirty="0"/>
              <a:t>)</a:t>
            </a:r>
            <a:endParaRPr lang="ko-KR" altLang="en-US" sz="1100" b="1" dirty="0"/>
          </a:p>
        </p:txBody>
      </p:sp>
      <p:sp>
        <p:nvSpPr>
          <p:cNvPr id="14" name="직사각형 13">
            <a:extLst>
              <a:ext uri="{FF2B5EF4-FFF2-40B4-BE49-F238E27FC236}">
                <a16:creationId xmlns:a16="http://schemas.microsoft.com/office/drawing/2014/main" id="{A9BC5C05-6615-4C6C-9229-B9A34BD5F7E6}"/>
              </a:ext>
            </a:extLst>
          </p:cNvPr>
          <p:cNvSpPr/>
          <p:nvPr/>
        </p:nvSpPr>
        <p:spPr>
          <a:xfrm>
            <a:off x="2245472" y="1935008"/>
            <a:ext cx="1554368" cy="326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01A5D10E-5AAC-4AD7-B393-0A71A0C2ED44}"/>
              </a:ext>
            </a:extLst>
          </p:cNvPr>
          <p:cNvSpPr/>
          <p:nvPr/>
        </p:nvSpPr>
        <p:spPr>
          <a:xfrm>
            <a:off x="1451031" y="5490932"/>
            <a:ext cx="1068649" cy="236241"/>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5091777" y="3596641"/>
            <a:ext cx="153254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CC40DD00-5E1B-4B41-B341-EABE62CFE31A}"/>
              </a:ext>
            </a:extLst>
          </p:cNvPr>
          <p:cNvSpPr txBox="1"/>
          <p:nvPr/>
        </p:nvSpPr>
        <p:spPr>
          <a:xfrm>
            <a:off x="6559507" y="3636351"/>
            <a:ext cx="5070619" cy="261610"/>
          </a:xfrm>
          <a:prstGeom prst="rect">
            <a:avLst/>
          </a:prstGeom>
          <a:noFill/>
        </p:spPr>
        <p:txBody>
          <a:bodyPr wrap="none" rtlCol="0">
            <a:spAutoFit/>
          </a:bodyPr>
          <a:lstStyle/>
          <a:p>
            <a:pPr algn="ctr"/>
            <a:r>
              <a:rPr lang="ko-KR" altLang="en-US" sz="1100" b="1" dirty="0">
                <a:solidFill>
                  <a:srgbClr val="C00000"/>
                </a:solidFill>
              </a:rPr>
              <a:t>별도의 정책 없이 단지</a:t>
            </a:r>
            <a:r>
              <a:rPr lang="en-US" altLang="ko-KR" sz="1100" b="1" dirty="0">
                <a:solidFill>
                  <a:srgbClr val="C00000"/>
                </a:solidFill>
              </a:rPr>
              <a:t> </a:t>
            </a:r>
            <a:r>
              <a:rPr lang="ko-KR" altLang="en-US" sz="1100" b="1" dirty="0">
                <a:solidFill>
                  <a:srgbClr val="C00000"/>
                </a:solidFill>
              </a:rPr>
              <a:t>가치함수</a:t>
            </a:r>
            <a:r>
              <a:rPr lang="en-US" altLang="ko-KR" sz="1100" b="1" dirty="0">
                <a:solidFill>
                  <a:srgbClr val="C00000"/>
                </a:solidFill>
              </a:rPr>
              <a:t>(Q function</a:t>
            </a:r>
            <a:r>
              <a:rPr lang="ko-KR" altLang="en-US" sz="1100" b="1" dirty="0">
                <a:solidFill>
                  <a:srgbClr val="C00000"/>
                </a:solidFill>
              </a:rPr>
              <a:t> 도입</a:t>
            </a:r>
            <a:r>
              <a:rPr lang="en-US" altLang="ko-KR" sz="1100" b="1" dirty="0">
                <a:solidFill>
                  <a:srgbClr val="C00000"/>
                </a:solidFill>
              </a:rPr>
              <a:t>)</a:t>
            </a:r>
            <a:r>
              <a:rPr lang="ko-KR" altLang="en-US" sz="1100" b="1" dirty="0">
                <a:solidFill>
                  <a:srgbClr val="C00000"/>
                </a:solidFill>
              </a:rPr>
              <a:t>에 대해 탐욕적으로 움직임</a:t>
            </a:r>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514577727"/>
              </p:ext>
            </p:extLst>
          </p:nvPr>
        </p:nvGraphicFramePr>
        <p:xfrm>
          <a:off x="3474720"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2441215488"/>
              </p:ext>
            </p:extLst>
          </p:nvPr>
        </p:nvGraphicFramePr>
        <p:xfrm>
          <a:off x="6827543"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Time-Difference Control</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p:sp>
        <p:nvSpPr>
          <p:cNvPr id="33" name="TextBox 32">
            <a:extLst>
              <a:ext uri="{FF2B5EF4-FFF2-40B4-BE49-F238E27FC236}">
                <a16:creationId xmlns:a16="http://schemas.microsoft.com/office/drawing/2014/main" id="{771156FD-57FC-41BB-AC52-056486DE4608}"/>
              </a:ext>
            </a:extLst>
          </p:cNvPr>
          <p:cNvSpPr txBox="1"/>
          <p:nvPr/>
        </p:nvSpPr>
        <p:spPr>
          <a:xfrm>
            <a:off x="5617632" y="6317555"/>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34" name="TextBox 33">
            <a:extLst>
              <a:ext uri="{FF2B5EF4-FFF2-40B4-BE49-F238E27FC236}">
                <a16:creationId xmlns:a16="http://schemas.microsoft.com/office/drawing/2014/main" id="{81E09391-57BA-45BC-ADB6-8B21524C3833}"/>
              </a:ext>
            </a:extLst>
          </p:cNvPr>
          <p:cNvSpPr txBox="1"/>
          <p:nvPr/>
        </p:nvSpPr>
        <p:spPr>
          <a:xfrm>
            <a:off x="8610600" y="5809376"/>
            <a:ext cx="3459600" cy="430887"/>
          </a:xfrm>
          <a:prstGeom prst="rect">
            <a:avLst/>
          </a:prstGeom>
          <a:noFill/>
        </p:spPr>
        <p:txBody>
          <a:bodyPr wrap="none" rtlCol="0">
            <a:spAutoFit/>
          </a:bodyPr>
          <a:lstStyle/>
          <a:p>
            <a:pPr algn="ctr"/>
            <a:r>
              <a:rPr lang="ko-KR" altLang="en-US" sz="1100" b="1" dirty="0">
                <a:solidFill>
                  <a:srgbClr val="C00000"/>
                </a:solidFill>
              </a:rPr>
              <a:t>모델을 모르기 때문에</a:t>
            </a:r>
            <a:r>
              <a:rPr lang="en-US" altLang="ko-KR" sz="1100" b="1" dirty="0">
                <a:solidFill>
                  <a:srgbClr val="C00000"/>
                </a:solidFill>
              </a:rPr>
              <a:t>, Time-Difference Control</a:t>
            </a:r>
            <a:r>
              <a:rPr lang="ko-KR" altLang="en-US" sz="1100" b="1" dirty="0">
                <a:solidFill>
                  <a:srgbClr val="C00000"/>
                </a:solidFill>
              </a:rPr>
              <a:t>의 </a:t>
            </a:r>
            <a:endParaRPr lang="en-US" altLang="ko-KR" sz="1100" b="1" dirty="0">
              <a:solidFill>
                <a:srgbClr val="C00000"/>
              </a:solidFill>
            </a:endParaRPr>
          </a:p>
          <a:p>
            <a:pPr algn="ctr"/>
            <a:r>
              <a:rPr lang="ko-KR" altLang="en-US" sz="1100" b="1" dirty="0">
                <a:solidFill>
                  <a:srgbClr val="C00000"/>
                </a:solidFill>
              </a:rPr>
              <a:t>탐욕 정책으로 사용 불가</a:t>
            </a:r>
          </a:p>
        </p:txBody>
      </p:sp>
      <p:sp>
        <p:nvSpPr>
          <p:cNvPr id="36" name="화살표: 오른쪽 35">
            <a:extLst>
              <a:ext uri="{FF2B5EF4-FFF2-40B4-BE49-F238E27FC236}">
                <a16:creationId xmlns:a16="http://schemas.microsoft.com/office/drawing/2014/main" id="{C83DE822-DBC6-49FB-80E5-FC54CB426965}"/>
              </a:ext>
            </a:extLst>
          </p:cNvPr>
          <p:cNvSpPr/>
          <p:nvPr/>
        </p:nvSpPr>
        <p:spPr>
          <a:xfrm>
            <a:off x="8138183" y="5905723"/>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9E8925F3-FD2B-48DD-86A5-C65123269D2B}"/>
              </a:ext>
            </a:extLst>
          </p:cNvPr>
          <p:cNvSpPr txBox="1"/>
          <p:nvPr/>
        </p:nvSpPr>
        <p:spPr>
          <a:xfrm>
            <a:off x="9094816" y="6356350"/>
            <a:ext cx="2585964" cy="430887"/>
          </a:xfrm>
          <a:prstGeom prst="rect">
            <a:avLst/>
          </a:prstGeom>
          <a:noFill/>
        </p:spPr>
        <p:txBody>
          <a:bodyPr wrap="none" rtlCol="0">
            <a:spAutoFit/>
          </a:bodyPr>
          <a:lstStyle/>
          <a:p>
            <a:pPr algn="ctr"/>
            <a:r>
              <a:rPr lang="ko-KR" altLang="en-US" sz="1100" b="1" dirty="0">
                <a:solidFill>
                  <a:srgbClr val="C00000"/>
                </a:solidFill>
                <a:highlight>
                  <a:srgbClr val="FFFF00"/>
                </a:highlight>
              </a:rPr>
              <a:t>현재 상태의 큐함수를 보고 판단하면</a:t>
            </a:r>
            <a:r>
              <a:rPr lang="en-US" altLang="ko-KR" sz="1100" b="1" dirty="0">
                <a:solidFill>
                  <a:srgbClr val="C00000"/>
                </a:solidFill>
                <a:highlight>
                  <a:srgbClr val="FFFF00"/>
                </a:highlight>
              </a:rPr>
              <a:t>, </a:t>
            </a:r>
          </a:p>
          <a:p>
            <a:pPr algn="ctr"/>
            <a:r>
              <a:rPr lang="ko-KR" altLang="en-US" sz="1100" b="1" dirty="0">
                <a:solidFill>
                  <a:srgbClr val="C00000"/>
                </a:solidFill>
                <a:highlight>
                  <a:srgbClr val="FFFF00"/>
                </a:highlight>
              </a:rPr>
              <a:t>환경의 모델을 몰라도 된다</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Tree>
    <p:extLst>
      <p:ext uri="{BB962C8B-B14F-4D97-AF65-F5344CB8AC3E}">
        <p14:creationId xmlns:p14="http://schemas.microsoft.com/office/powerpoint/2010/main" val="3460661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80131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lvl="1"/>
                <a:endParaRPr lang="en-US" altLang="ko-KR" b="1" dirty="0"/>
              </a:p>
              <a:p>
                <a:pPr marL="800100" lvl="1" indent="-342900">
                  <a:buFont typeface="Arial" panose="020B0604020202020204" pitchFamily="34" charset="0"/>
                  <a:buChar char="•"/>
                </a:pPr>
                <a:r>
                  <a:rPr lang="ko-KR" altLang="en-US" b="1" dirty="0"/>
                  <a:t>큐함수에 따라 행동을 선택하려면 </a:t>
                </a:r>
                <a:r>
                  <a:rPr lang="en-US" altLang="ko-KR" b="1" dirty="0"/>
                  <a:t>Agent</a:t>
                </a:r>
                <a:r>
                  <a:rPr lang="ko-KR" altLang="en-US" b="1" dirty="0"/>
                  <a:t>는 가치함수가 아닌 큐함수의 정보를 알아야함</a:t>
                </a:r>
                <a:endParaRPr lang="en-US" altLang="ko-KR" b="1" dirty="0"/>
              </a:p>
              <a:p>
                <a:pPr marL="800100" lvl="1" indent="-342900">
                  <a:buFont typeface="Arial" panose="020B0604020202020204" pitchFamily="34" charset="0"/>
                  <a:buChar char="•"/>
                </a:pPr>
                <a:r>
                  <a:rPr lang="ko-KR" altLang="en-US" b="1" dirty="0"/>
                  <a:t>따라서 시간차 제어에서 업데이트하는 대상이 가치함수가 아닌 큐함수임</a:t>
                </a: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시간차 제어에서 큐함수를 업데이트하려면 역시 </a:t>
                </a:r>
                <a:r>
                  <a:rPr lang="en-US" altLang="ko-KR" b="1" dirty="0"/>
                  <a:t>sample</a:t>
                </a:r>
                <a:r>
                  <a:rPr lang="ko-KR" altLang="en-US" b="1" dirty="0"/>
                  <a:t>이 있어야 함</a:t>
                </a:r>
                <a:r>
                  <a:rPr lang="en-US" altLang="ko-KR" b="1" dirty="0"/>
                  <a:t>.</a:t>
                </a:r>
              </a:p>
              <a:p>
                <a:pPr marL="1257300" lvl="2" indent="-342900">
                  <a:buFont typeface="Arial" panose="020B0604020202020204" pitchFamily="34" charset="0"/>
                  <a:buChar char="•"/>
                </a:pPr>
                <a:r>
                  <a:rPr lang="en-US" altLang="ko-KR" b="1" dirty="0"/>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𝑹</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oMath>
                </a14:m>
                <a:r>
                  <a:rPr lang="en-US" altLang="ko-KR" b="1" dirty="0"/>
                  <a:t>] (</a:t>
                </a:r>
                <a:r>
                  <a:rPr lang="ko-KR" altLang="en-US" b="1" dirty="0"/>
                  <a:t>여기서 </a:t>
                </a:r>
                <a:r>
                  <a:rPr lang="en-US" altLang="ko-KR" b="1" dirty="0"/>
                  <a:t>SARSA </a:t>
                </a:r>
                <a:r>
                  <a:rPr lang="ko-KR" altLang="en-US" b="1" dirty="0"/>
                  <a:t>유래</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하지만</a:t>
                </a:r>
                <a:r>
                  <a:rPr lang="en-US" altLang="ko-KR" b="1" dirty="0"/>
                  <a:t>, </a:t>
                </a:r>
                <a:r>
                  <a:rPr lang="ko-KR" altLang="en-US" b="1" dirty="0"/>
                  <a:t>경험이 부족한 초기의 </a:t>
                </a:r>
                <a:r>
                  <a:rPr lang="en-US" altLang="ko-KR" b="1" dirty="0"/>
                  <a:t>Agent</a:t>
                </a:r>
                <a:r>
                  <a:rPr lang="ko-KR" altLang="en-US" b="1" dirty="0"/>
                  <a:t>는 잘못된 학습으로 가게 할 가능성이 큼</a:t>
                </a:r>
                <a:endParaRPr lang="en-US" altLang="ko-KR" b="1" dirty="0"/>
              </a:p>
              <a:p>
                <a:pPr marL="1257300" lvl="2" indent="-342900">
                  <a:buFont typeface="Arial" panose="020B0604020202020204" pitchFamily="34" charset="0"/>
                  <a:buChar char="•"/>
                </a:pPr>
                <a:r>
                  <a:rPr lang="ko-KR" altLang="en-US" b="1" dirty="0"/>
                  <a:t>목적 </a:t>
                </a:r>
                <a:r>
                  <a:rPr lang="en-US" altLang="ko-KR" b="1" dirty="0"/>
                  <a:t>: </a:t>
                </a:r>
                <a:r>
                  <a:rPr lang="ko-KR" altLang="en-US" b="1" dirty="0"/>
                  <a:t>충분한 경험을 통해 </a:t>
                </a:r>
                <a:r>
                  <a:rPr lang="en-US" altLang="ko-KR" b="1" dirty="0"/>
                  <a:t>Agent</a:t>
                </a:r>
                <a:r>
                  <a:rPr lang="ko-KR" altLang="en-US" b="1" dirty="0"/>
                  <a:t>가 보유하고 있는 큐함수들이 최적에 </a:t>
                </a:r>
                <a:r>
                  <a:rPr lang="ko-KR" altLang="en-US" b="1" dirty="0" err="1"/>
                  <a:t>가까워져야함</a:t>
                </a:r>
                <a:endParaRPr lang="en-US" altLang="ko-KR" b="1" dirty="0"/>
              </a:p>
              <a:p>
                <a:pPr marL="1257300" lvl="2" indent="-342900">
                  <a:buFont typeface="Arial" panose="020B0604020202020204" pitchFamily="34" charset="0"/>
                  <a:buChar char="•"/>
                </a:pPr>
                <a:r>
                  <a:rPr lang="ko-KR" altLang="en-US" b="1" dirty="0"/>
                  <a:t>방법 </a:t>
                </a:r>
                <a:r>
                  <a:rPr lang="en-US" altLang="ko-KR" b="1" dirty="0"/>
                  <a:t>: </a:t>
                </a:r>
                <a14:m>
                  <m:oMath xmlns:m="http://schemas.openxmlformats.org/officeDocument/2006/math">
                    <m:r>
                      <a:rPr lang="ko-KR" altLang="en-US" b="1" i="1" smtClean="0">
                        <a:latin typeface="Cambria Math" panose="02040503050406030204" pitchFamily="18" charset="0"/>
                      </a:rPr>
                      <m:t>𝝐</m:t>
                    </m:r>
                  </m:oMath>
                </a14:m>
                <a:r>
                  <a:rPr lang="en-US" altLang="ko-KR" b="1" dirty="0"/>
                  <a:t>-</a:t>
                </a:r>
                <a:r>
                  <a:rPr lang="ko-KR" altLang="en-US" b="1" dirty="0"/>
                  <a:t>탐욕 정책을 활용해 </a:t>
                </a:r>
                <a:r>
                  <a:rPr lang="en-US" altLang="ko-KR" b="1" dirty="0"/>
                  <a:t>Exploration</a:t>
                </a:r>
                <a:r>
                  <a:rPr lang="ko-KR" altLang="en-US" b="1" dirty="0"/>
                  <a:t> 하자</a:t>
                </a:r>
                <a:r>
                  <a:rPr lang="en-US" altLang="ko-KR" b="1" dirty="0"/>
                  <a:t>.</a:t>
                </a:r>
              </a:p>
              <a:p>
                <a:pPr marL="1257300" lvl="2" indent="-342900">
                  <a:buFont typeface="Arial" panose="020B0604020202020204" pitchFamily="34" charset="0"/>
                  <a:buChar char="•"/>
                </a:pP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4801314"/>
              </a:xfrm>
              <a:prstGeom prst="rect">
                <a:avLst/>
              </a:prstGeom>
              <a:blipFill>
                <a:blip r:embed="rId2"/>
                <a:stretch>
                  <a:fillRect l="-326" t="-762"/>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28</a:t>
            </a:fld>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4152396" y="3327772"/>
            <a:ext cx="949325"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771156FD-57FC-41BB-AC52-056486DE4608}"/>
              </a:ext>
            </a:extLst>
          </p:cNvPr>
          <p:cNvSpPr txBox="1"/>
          <p:nvPr/>
        </p:nvSpPr>
        <p:spPr>
          <a:xfrm>
            <a:off x="4719513" y="4141545"/>
            <a:ext cx="2749471" cy="261610"/>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23F408-477F-4095-9487-76D8F0D060C6}"/>
                  </a:ext>
                </a:extLst>
              </p:cNvPr>
              <p:cNvSpPr txBox="1"/>
              <p:nvPr/>
            </p:nvSpPr>
            <p:spPr>
              <a:xfrm>
                <a:off x="2089747" y="2117019"/>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CE23F408-477F-4095-9487-76D8F0D060C6}"/>
                  </a:ext>
                </a:extLst>
              </p:cNvPr>
              <p:cNvSpPr txBox="1">
                <a:spLocks noRot="1" noChangeAspect="1" noMove="1" noResize="1" noEditPoints="1" noAdjustHandles="1" noChangeArrowheads="1" noChangeShapeType="1" noTextEdit="1"/>
              </p:cNvSpPr>
              <p:nvPr/>
            </p:nvSpPr>
            <p:spPr>
              <a:xfrm>
                <a:off x="2089747" y="2117019"/>
                <a:ext cx="3577454" cy="390556"/>
              </a:xfrm>
              <a:prstGeom prst="rect">
                <a:avLst/>
              </a:prstGeom>
              <a:blipFill>
                <a:blip r:embed="rId3"/>
                <a:stretch>
                  <a:fillRect b="-32813"/>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D1EA4949-8C9F-4D53-885E-67B9D715E5CA}"/>
              </a:ext>
            </a:extLst>
          </p:cNvPr>
          <p:cNvSpPr txBox="1"/>
          <p:nvPr/>
        </p:nvSpPr>
        <p:spPr>
          <a:xfrm>
            <a:off x="3146650" y="2607488"/>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13" name="화살표: 오른쪽 12">
            <a:extLst>
              <a:ext uri="{FF2B5EF4-FFF2-40B4-BE49-F238E27FC236}">
                <a16:creationId xmlns:a16="http://schemas.microsoft.com/office/drawing/2014/main" id="{E6B52826-7AAE-4AE5-BAFA-6B6CBF53FD49}"/>
              </a:ext>
            </a:extLst>
          </p:cNvPr>
          <p:cNvSpPr/>
          <p:nvPr/>
        </p:nvSpPr>
        <p:spPr>
          <a:xfrm>
            <a:off x="5935518" y="2197154"/>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E9AEB8D-5724-4890-BD02-7E182163F114}"/>
              </a:ext>
            </a:extLst>
          </p:cNvPr>
          <p:cNvSpPr txBox="1"/>
          <p:nvPr/>
        </p:nvSpPr>
        <p:spPr>
          <a:xfrm>
            <a:off x="6890560" y="2606260"/>
            <a:ext cx="2326279" cy="261610"/>
          </a:xfrm>
          <a:prstGeom prst="rect">
            <a:avLst/>
          </a:prstGeom>
          <a:noFill/>
        </p:spPr>
        <p:txBody>
          <a:bodyPr wrap="none" rtlCol="0">
            <a:spAutoFit/>
          </a:bodyPr>
          <a:lstStyle/>
          <a:p>
            <a:pPr algn="ctr"/>
            <a:r>
              <a:rPr lang="en-US" altLang="ko-KR" sz="1100" b="1" dirty="0">
                <a:solidFill>
                  <a:srgbClr val="C00000"/>
                </a:solidFill>
                <a:highlight>
                  <a:srgbClr val="FFFF00"/>
                </a:highlight>
              </a:rPr>
              <a:t>“Q-function”</a:t>
            </a:r>
            <a:r>
              <a:rPr lang="ko-KR" altLang="en-US" sz="1100" b="1" dirty="0">
                <a:solidFill>
                  <a:srgbClr val="C00000"/>
                </a:solidFill>
                <a:highlight>
                  <a:srgbClr val="FFFF00"/>
                </a:highlight>
              </a:rPr>
              <a:t>을 사용한 탐욕 정책</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62D364-B6A6-48AD-B4EC-37F07A3821FA}"/>
                  </a:ext>
                </a:extLst>
              </p:cNvPr>
              <p:cNvSpPr txBox="1"/>
              <p:nvPr/>
            </p:nvSpPr>
            <p:spPr>
              <a:xfrm>
                <a:off x="6890560" y="2059993"/>
                <a:ext cx="2316596" cy="503343"/>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ea typeface="Cambria Math" panose="02040503050406030204" pitchFamily="18" charset="0"/>
                          </a:rPr>
                          <m:t> </m:t>
                        </m:r>
                        <m:r>
                          <a:rPr lang="en-US" altLang="ko-KR" b="1" i="1" dirty="0" smtClean="0">
                            <a:solidFill>
                              <a:schemeClr val="tx1"/>
                            </a:solidFill>
                            <a:latin typeface="Cambria Math" panose="02040503050406030204" pitchFamily="18" charset="0"/>
                            <a:ea typeface="Cambria Math" panose="02040503050406030204" pitchFamily="18" charset="0"/>
                          </a:rPr>
                          <m:t>𝑸</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𝒔</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𝒂</m:t>
                        </m:r>
                        <m:r>
                          <a:rPr lang="en-US" altLang="ko-KR" b="1" i="1" dirty="0" smtClean="0">
                            <a:solidFill>
                              <a:schemeClr val="tx1"/>
                            </a:solidFill>
                            <a:latin typeface="Cambria Math" panose="02040503050406030204" pitchFamily="18" charset="0"/>
                            <a:ea typeface="Cambria Math" panose="02040503050406030204" pitchFamily="18" charset="0"/>
                          </a:rPr>
                          <m:t>) </m:t>
                        </m:r>
                      </m:e>
                    </m:func>
                  </m:oMath>
                </a14:m>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AB62D364-B6A6-48AD-B4EC-37F07A3821FA}"/>
                  </a:ext>
                </a:extLst>
              </p:cNvPr>
              <p:cNvSpPr txBox="1">
                <a:spLocks noRot="1" noChangeAspect="1" noMove="1" noResize="1" noEditPoints="1" noAdjustHandles="1" noChangeArrowheads="1" noChangeShapeType="1" noTextEdit="1"/>
              </p:cNvSpPr>
              <p:nvPr/>
            </p:nvSpPr>
            <p:spPr>
              <a:xfrm>
                <a:off x="6890560" y="2059993"/>
                <a:ext cx="2316596" cy="503343"/>
              </a:xfrm>
              <a:prstGeom prst="rect">
                <a:avLst/>
              </a:prstGeom>
              <a:blipFill>
                <a:blip r:embed="rId4"/>
                <a:stretch>
                  <a:fillRect b="-2439"/>
                </a:stretch>
              </a:blipFill>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8BB78BBD-35E0-44B1-BAC4-A0841EEC8D99}"/>
              </a:ext>
            </a:extLst>
          </p:cNvPr>
          <p:cNvSpPr/>
          <p:nvPr/>
        </p:nvSpPr>
        <p:spPr>
          <a:xfrm>
            <a:off x="8158458" y="3327772"/>
            <a:ext cx="67689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358175-78E9-4C58-BE5A-CDCC77824418}"/>
                  </a:ext>
                </a:extLst>
              </p:cNvPr>
              <p:cNvSpPr txBox="1"/>
              <p:nvPr/>
            </p:nvSpPr>
            <p:spPr>
              <a:xfrm>
                <a:off x="3234428" y="380789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CA358175-78E9-4C58-BE5A-CDCC77824418}"/>
                  </a:ext>
                </a:extLst>
              </p:cNvPr>
              <p:cNvSpPr txBox="1">
                <a:spLocks noRot="1" noChangeAspect="1" noMove="1" noResize="1" noEditPoints="1" noAdjustHandles="1" noChangeArrowheads="1" noChangeShapeType="1" noTextEdit="1"/>
              </p:cNvSpPr>
              <p:nvPr/>
            </p:nvSpPr>
            <p:spPr>
              <a:xfrm>
                <a:off x="3234428" y="3807894"/>
                <a:ext cx="5719643" cy="369332"/>
              </a:xfrm>
              <a:prstGeom prst="rect">
                <a:avLst/>
              </a:prstGeom>
              <a:blipFill>
                <a:blip r:embed="rId5"/>
                <a:stretch>
                  <a:fillRect l="-213" t="-10000" b="-26667"/>
                </a:stretch>
              </a:blipFill>
            </p:spPr>
            <p:txBody>
              <a:bodyPr/>
              <a:lstStyle/>
              <a:p>
                <a:r>
                  <a:rPr lang="ko-KR" altLang="en-US">
                    <a:noFill/>
                  </a:rPr>
                  <a:t> </a:t>
                </a:r>
              </a:p>
            </p:txBody>
          </p:sp>
        </mc:Fallback>
      </mc:AlternateContent>
      <p:pic>
        <p:nvPicPr>
          <p:cNvPr id="44" name="그림 43">
            <a:extLst>
              <a:ext uri="{FF2B5EF4-FFF2-40B4-BE49-F238E27FC236}">
                <a16:creationId xmlns:a16="http://schemas.microsoft.com/office/drawing/2014/main" id="{A0152707-65FF-4A53-98CE-D9BB319AC125}"/>
              </a:ext>
            </a:extLst>
          </p:cNvPr>
          <p:cNvPicPr>
            <a:picLocks noChangeAspect="1"/>
          </p:cNvPicPr>
          <p:nvPr/>
        </p:nvPicPr>
        <p:blipFill>
          <a:blip r:embed="rId6"/>
          <a:stretch>
            <a:fillRect/>
          </a:stretch>
        </p:blipFill>
        <p:spPr>
          <a:xfrm>
            <a:off x="8311464" y="5873642"/>
            <a:ext cx="3880536" cy="965415"/>
          </a:xfrm>
          <a:prstGeom prst="rect">
            <a:avLst/>
          </a:prstGeom>
        </p:spPr>
      </p:pic>
      <p:pic>
        <p:nvPicPr>
          <p:cNvPr id="47" name="그림 46">
            <a:extLst>
              <a:ext uri="{FF2B5EF4-FFF2-40B4-BE49-F238E27FC236}">
                <a16:creationId xmlns:a16="http://schemas.microsoft.com/office/drawing/2014/main" id="{B2851D44-A47B-4778-B5E1-3C512887CDF8}"/>
              </a:ext>
            </a:extLst>
          </p:cNvPr>
          <p:cNvPicPr>
            <a:picLocks noChangeAspect="1"/>
          </p:cNvPicPr>
          <p:nvPr/>
        </p:nvPicPr>
        <p:blipFill>
          <a:blip r:embed="rId7"/>
          <a:stretch>
            <a:fillRect/>
          </a:stretch>
        </p:blipFill>
        <p:spPr>
          <a:xfrm>
            <a:off x="9678801" y="3364239"/>
            <a:ext cx="2021259" cy="2114548"/>
          </a:xfrm>
          <a:prstGeom prst="rect">
            <a:avLst/>
          </a:prstGeom>
        </p:spPr>
      </p:pic>
    </p:spTree>
    <p:extLst>
      <p:ext uri="{BB962C8B-B14F-4D97-AF65-F5344CB8AC3E}">
        <p14:creationId xmlns:p14="http://schemas.microsoft.com/office/powerpoint/2010/main" val="1508808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86232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아래 두 단계로 구성</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29</a:t>
            </a:fld>
            <a:endParaRPr lang="ko-KR" altLang="en-US" dirty="0"/>
          </a:p>
        </p:txBody>
      </p:sp>
      <p:sp>
        <p:nvSpPr>
          <p:cNvPr id="6" name="TextBox 5">
            <a:extLst>
              <a:ext uri="{FF2B5EF4-FFF2-40B4-BE49-F238E27FC236}">
                <a16:creationId xmlns:a16="http://schemas.microsoft.com/office/drawing/2014/main" id="{3E061026-6D6D-4670-B9C1-5F5174A16A02}"/>
              </a:ext>
            </a:extLst>
          </p:cNvPr>
          <p:cNvSpPr txBox="1"/>
          <p:nvPr/>
        </p:nvSpPr>
        <p:spPr>
          <a:xfrm>
            <a:off x="5206716" y="3374421"/>
            <a:ext cx="1802096"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“SARSA”</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49030" y="2272855"/>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238206333"/>
              </p:ext>
            </p:extLst>
          </p:nvPr>
        </p:nvGraphicFramePr>
        <p:xfrm>
          <a:off x="3120713"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mc:AlternateContent xmlns:mc="http://schemas.openxmlformats.org/markup-compatibility/2006" xmlns:a14="http://schemas.microsoft.com/office/drawing/2010/main">
        <mc:Choice Requires="a14">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14:m>
                            <m:oMath xmlns:m="http://schemas.openxmlformats.org/officeDocument/2006/math">
                              <m:r>
                                <a:rPr lang="ko-KR" altLang="en-US" sz="1400" b="1" i="1" smtClean="0">
                                  <a:latin typeface="Cambria Math" panose="02040503050406030204" pitchFamily="18" charset="0"/>
                                </a:rPr>
                                <m:t>𝝐</m:t>
                              </m:r>
                            </m:oMath>
                          </a14:m>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mc:Choice>
        <mc:Fallback xmlns="">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endParaRPr lang="ko-KR"/>
                        </a:p>
                      </a:txBody>
                      <a:tcPr>
                        <a:blipFill>
                          <a:blip r:embed="rId2"/>
                          <a:stretch>
                            <a:fillRect l="-232" t="-203279" r="-1160" b="-3279"/>
                          </a:stretch>
                        </a:blipFill>
                      </a:tcPr>
                    </a:tc>
                    <a:extLst>
                      <a:ext uri="{0D108BD9-81ED-4DB2-BD59-A6C34878D82A}">
                        <a16:rowId xmlns:a16="http://schemas.microsoft.com/office/drawing/2014/main" val="107646310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513A5C-5C80-4D50-BABF-077498968CE2}"/>
                  </a:ext>
                </a:extLst>
              </p:cNvPr>
              <p:cNvSpPr txBox="1"/>
              <p:nvPr/>
            </p:nvSpPr>
            <p:spPr>
              <a:xfrm>
                <a:off x="986173" y="4558940"/>
                <a:ext cx="7051199"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ko-KR" altLang="en-US" sz="1600" b="1" i="1">
                        <a:latin typeface="Cambria Math" panose="02040503050406030204" pitchFamily="18" charset="0"/>
                      </a:rPr>
                      <m:t>𝝐</m:t>
                    </m:r>
                  </m:oMath>
                </a14:m>
                <a:r>
                  <a:rPr lang="en-US" altLang="ko-KR" sz="1600" b="1" dirty="0"/>
                  <a:t>-Greedy Policy</a:t>
                </a:r>
                <a:r>
                  <a:rPr lang="ko-KR" altLang="en-US" sz="1600" b="1" dirty="0"/>
                  <a:t>를 통해 </a:t>
                </a:r>
                <a:r>
                  <a:rPr lang="en-US" altLang="ko-KR" sz="1600" b="1" dirty="0"/>
                  <a:t>sample [</a:t>
                </a:r>
                <a14:m>
                  <m:oMath xmlns:m="http://schemas.openxmlformats.org/officeDocument/2006/math">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oMath>
                </a14:m>
                <a:r>
                  <a:rPr lang="en-US" altLang="ko-KR" sz="1600" b="1" dirty="0"/>
                  <a:t>, </a:t>
                </a:r>
                <a14:m>
                  <m:oMath xmlns:m="http://schemas.openxmlformats.org/officeDocument/2006/math">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𝑹</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oMath>
                </a14:m>
                <a:r>
                  <a:rPr lang="en-US" altLang="ko-KR" sz="1600" b="1" dirty="0"/>
                  <a:t>] </a:t>
                </a:r>
                <a:r>
                  <a:rPr lang="ko-KR" altLang="en-US" sz="1600" b="1" dirty="0"/>
                  <a:t>획득</a:t>
                </a:r>
                <a:endParaRPr lang="en-US" altLang="ko-KR" sz="1600" b="1" dirty="0"/>
              </a:p>
              <a:p>
                <a:pPr marL="342900" indent="-342900">
                  <a:buFont typeface="+mj-lt"/>
                  <a:buAutoNum type="arabicPeriod"/>
                </a:pPr>
                <a:r>
                  <a:rPr lang="ko-KR" altLang="en-US" sz="1600" b="1" dirty="0"/>
                  <a:t>획득한 </a:t>
                </a:r>
                <a:r>
                  <a:rPr lang="en-US" altLang="ko-KR" sz="1600" b="1" dirty="0"/>
                  <a:t>sample</a:t>
                </a:r>
                <a:r>
                  <a:rPr lang="ko-KR" altLang="en-US" sz="1600" b="1" dirty="0"/>
                  <a:t>로 다음 식을 통해 </a:t>
                </a:r>
                <a14:m>
                  <m:oMath xmlns:m="http://schemas.openxmlformats.org/officeDocument/2006/math">
                    <m:r>
                      <m:rPr>
                        <m:nor/>
                      </m:rPr>
                      <a:rPr lang="en-US" altLang="ko-KR" sz="1600" b="1" smtClean="0">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t> update</a:t>
                </a:r>
              </a:p>
            </p:txBody>
          </p:sp>
        </mc:Choice>
        <mc:Fallback xmlns="">
          <p:sp>
            <p:nvSpPr>
              <p:cNvPr id="8" name="TextBox 7">
                <a:extLst>
                  <a:ext uri="{FF2B5EF4-FFF2-40B4-BE49-F238E27FC236}">
                    <a16:creationId xmlns:a16="http://schemas.microsoft.com/office/drawing/2014/main" id="{08513A5C-5C80-4D50-BABF-077498968CE2}"/>
                  </a:ext>
                </a:extLst>
              </p:cNvPr>
              <p:cNvSpPr txBox="1">
                <a:spLocks noRot="1" noChangeAspect="1" noMove="1" noResize="1" noEditPoints="1" noAdjustHandles="1" noChangeArrowheads="1" noChangeShapeType="1" noTextEdit="1"/>
              </p:cNvSpPr>
              <p:nvPr/>
            </p:nvSpPr>
            <p:spPr>
              <a:xfrm>
                <a:off x="986173" y="4558940"/>
                <a:ext cx="7051199" cy="584775"/>
              </a:xfrm>
              <a:prstGeom prst="rect">
                <a:avLst/>
              </a:prstGeom>
              <a:blipFill>
                <a:blip r:embed="rId3"/>
                <a:stretch>
                  <a:fillRect l="-692" t="-7292" b="-15625"/>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30A3AD03-D8E5-405B-8051-7A0D7F63907E}"/>
              </a:ext>
            </a:extLst>
          </p:cNvPr>
          <p:cNvSpPr txBox="1"/>
          <p:nvPr/>
        </p:nvSpPr>
        <p:spPr>
          <a:xfrm>
            <a:off x="3145400" y="6073435"/>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702D7C-4269-430E-B8FD-123AF555586A}"/>
                  </a:ext>
                </a:extLst>
              </p:cNvPr>
              <p:cNvSpPr txBox="1"/>
              <p:nvPr/>
            </p:nvSpPr>
            <p:spPr>
              <a:xfrm>
                <a:off x="1533677" y="5669553"/>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5B702D7C-4269-430E-B8FD-123AF555586A}"/>
                  </a:ext>
                </a:extLst>
              </p:cNvPr>
              <p:cNvSpPr txBox="1">
                <a:spLocks noRot="1" noChangeAspect="1" noMove="1" noResize="1" noEditPoints="1" noAdjustHandles="1" noChangeArrowheads="1" noChangeShapeType="1" noTextEdit="1"/>
              </p:cNvSpPr>
              <p:nvPr/>
            </p:nvSpPr>
            <p:spPr>
              <a:xfrm>
                <a:off x="1533677" y="5669553"/>
                <a:ext cx="5719643" cy="369332"/>
              </a:xfrm>
              <a:prstGeom prst="rect">
                <a:avLst/>
              </a:prstGeom>
              <a:blipFill>
                <a:blip r:embed="rId4"/>
                <a:stretch>
                  <a:fillRect l="-213" t="-8197" b="-24590"/>
                </a:stretch>
              </a:blipFill>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4D871F44-5847-47BD-B062-A43B5CA48B78}"/>
              </a:ext>
            </a:extLst>
          </p:cNvPr>
          <p:cNvPicPr>
            <a:picLocks noChangeAspect="1"/>
          </p:cNvPicPr>
          <p:nvPr/>
        </p:nvPicPr>
        <p:blipFill>
          <a:blip r:embed="rId5"/>
          <a:stretch>
            <a:fillRect/>
          </a:stretch>
        </p:blipFill>
        <p:spPr>
          <a:xfrm>
            <a:off x="8177188" y="4529819"/>
            <a:ext cx="2850127" cy="1859441"/>
          </a:xfrm>
          <a:prstGeom prst="rect">
            <a:avLst/>
          </a:prstGeom>
        </p:spPr>
      </p:pic>
    </p:spTree>
    <p:extLst>
      <p:ext uri="{BB962C8B-B14F-4D97-AF65-F5344CB8AC3E}">
        <p14:creationId xmlns:p14="http://schemas.microsoft.com/office/powerpoint/2010/main" val="2107223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16818E0A-9A80-497A-ACBE-2BDA8389E595}"/>
              </a:ext>
            </a:extLst>
          </p:cNvPr>
          <p:cNvSpPr/>
          <p:nvPr/>
        </p:nvSpPr>
        <p:spPr>
          <a:xfrm>
            <a:off x="5872056" y="1661638"/>
            <a:ext cx="5992580" cy="2800767"/>
          </a:xfrm>
          <a:prstGeom prst="rect">
            <a:avLst/>
          </a:prstGeom>
        </p:spPr>
        <p:txBody>
          <a:bodyPr wrap="square">
            <a:spAutoFit/>
          </a:bodyPr>
          <a:lstStyle/>
          <a:p>
            <a:pPr marL="285750" indent="-285750">
              <a:buFont typeface="Arial" panose="020B0604020202020204" pitchFamily="34" charset="0"/>
              <a:buChar char="•"/>
            </a:pPr>
            <a:r>
              <a:rPr lang="en-US" altLang="ko-KR" sz="1600" dirty="0"/>
              <a:t>Introduction</a:t>
            </a:r>
          </a:p>
          <a:p>
            <a:pPr marL="285750" indent="-285750">
              <a:buFont typeface="Arial" panose="020B0604020202020204" pitchFamily="34" charset="0"/>
              <a:buChar char="•"/>
            </a:pPr>
            <a:r>
              <a:rPr lang="en-US" altLang="ko-KR" sz="1600" dirty="0"/>
              <a:t>Background</a:t>
            </a:r>
          </a:p>
          <a:p>
            <a:pPr marL="285750" indent="-285750">
              <a:buFont typeface="Arial" panose="020B0604020202020204" pitchFamily="34" charset="0"/>
              <a:buChar char="•"/>
            </a:pPr>
            <a:r>
              <a:rPr lang="en-US" altLang="ko-KR" sz="1600" dirty="0"/>
              <a:t>Related work</a:t>
            </a:r>
          </a:p>
          <a:p>
            <a:pPr marL="285750" indent="-285750">
              <a:buFont typeface="Arial" panose="020B0604020202020204" pitchFamily="34" charset="0"/>
              <a:buChar char="•"/>
            </a:pPr>
            <a:r>
              <a:rPr lang="en-US" altLang="ko-KR" sz="1600" dirty="0"/>
              <a:t>Deep Reinforcement Learning</a:t>
            </a:r>
          </a:p>
          <a:p>
            <a:pPr marL="742950" lvl="1" indent="-285750">
              <a:buFont typeface="Arial" panose="020B0604020202020204" pitchFamily="34" charset="0"/>
              <a:buChar char="•"/>
            </a:pPr>
            <a:r>
              <a:rPr lang="en-US" altLang="ko-KR" sz="1600" dirty="0"/>
              <a:t>Preprocessing and Model Architecture </a:t>
            </a:r>
          </a:p>
          <a:p>
            <a:pPr marL="285750" indent="-285750">
              <a:buFont typeface="Arial" panose="020B0604020202020204" pitchFamily="34" charset="0"/>
              <a:buChar char="•"/>
            </a:pPr>
            <a:r>
              <a:rPr lang="en-US" altLang="ko-KR" sz="1600" dirty="0"/>
              <a:t>Experiments</a:t>
            </a:r>
          </a:p>
          <a:p>
            <a:pPr marL="742950" lvl="1" indent="-285750">
              <a:buFont typeface="Arial" panose="020B0604020202020204" pitchFamily="34" charset="0"/>
              <a:buChar char="•"/>
            </a:pPr>
            <a:r>
              <a:rPr lang="en-US" altLang="ko-KR" sz="1600" dirty="0"/>
              <a:t>Training and Stability</a:t>
            </a:r>
          </a:p>
          <a:p>
            <a:pPr marL="742950" lvl="1" indent="-285750">
              <a:buFont typeface="Arial" panose="020B0604020202020204" pitchFamily="34" charset="0"/>
              <a:buChar char="•"/>
            </a:pPr>
            <a:r>
              <a:rPr lang="en-US" altLang="ko-KR" sz="1600" dirty="0"/>
              <a:t>Visualizing the Value Function</a:t>
            </a:r>
          </a:p>
          <a:p>
            <a:pPr marL="742950" lvl="1" indent="-285750">
              <a:buFont typeface="Arial" panose="020B0604020202020204" pitchFamily="34" charset="0"/>
              <a:buChar char="•"/>
            </a:pPr>
            <a:r>
              <a:rPr lang="en-US" altLang="ko-KR" sz="1600" dirty="0"/>
              <a:t>Main Evaluation</a:t>
            </a:r>
          </a:p>
          <a:p>
            <a:pPr marL="285750" indent="-285750">
              <a:buFont typeface="Arial" panose="020B0604020202020204" pitchFamily="34" charset="0"/>
              <a:buChar char="•"/>
            </a:pPr>
            <a:r>
              <a:rPr lang="en-US" altLang="ko-KR" sz="1600" dirty="0"/>
              <a:t>Conclusion</a:t>
            </a:r>
          </a:p>
          <a:p>
            <a:pPr marL="285750" indent="-285750">
              <a:buFont typeface="Arial" panose="020B0604020202020204" pitchFamily="34" charset="0"/>
              <a:buChar char="•"/>
            </a:pPr>
            <a:r>
              <a:rPr lang="en-US" altLang="ko-KR" sz="1600" b="1" dirty="0"/>
              <a:t>Appendix (Reinforcement</a:t>
            </a:r>
            <a:r>
              <a:rPr lang="ko-KR" altLang="en-US" sz="1600" b="1" dirty="0"/>
              <a:t> </a:t>
            </a:r>
            <a:r>
              <a:rPr lang="en-US" altLang="ko-KR" sz="1600" b="1" dirty="0"/>
              <a:t>Algorithms)</a:t>
            </a:r>
          </a:p>
        </p:txBody>
      </p: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직사각형 24">
            <a:extLst>
              <a:ext uri="{FF2B5EF4-FFF2-40B4-BE49-F238E27FC236}">
                <a16:creationId xmlns:a16="http://schemas.microsoft.com/office/drawing/2014/main" id="{EF023E06-83B0-4413-9F76-DECDF6DE7308}"/>
              </a:ext>
            </a:extLst>
          </p:cNvPr>
          <p:cNvSpPr/>
          <p:nvPr/>
        </p:nvSpPr>
        <p:spPr>
          <a:xfrm>
            <a:off x="5830820" y="5004936"/>
            <a:ext cx="5261443" cy="369332"/>
          </a:xfrm>
          <a:prstGeom prst="rect">
            <a:avLst/>
          </a:prstGeom>
        </p:spPr>
        <p:txBody>
          <a:bodyPr wrap="square">
            <a:spAutoFit/>
          </a:bodyPr>
          <a:lstStyle/>
          <a:p>
            <a:r>
              <a:rPr lang="en-US" altLang="ko-KR" b="1" dirty="0">
                <a:solidFill>
                  <a:srgbClr val="111111"/>
                </a:solidFill>
                <a:latin typeface="Helvetica Neue"/>
              </a:rPr>
              <a:t>Keywords</a:t>
            </a:r>
            <a:endParaRPr lang="ko-KR" altLang="en-US" b="1" dirty="0"/>
          </a:p>
        </p:txBody>
      </p:sp>
      <p:sp>
        <p:nvSpPr>
          <p:cNvPr id="27" name="직사각형 26">
            <a:extLst>
              <a:ext uri="{FF2B5EF4-FFF2-40B4-BE49-F238E27FC236}">
                <a16:creationId xmlns:a16="http://schemas.microsoft.com/office/drawing/2014/main" id="{D8FFAA53-BBFE-4231-BFF6-90149F3AC0E4}"/>
              </a:ext>
            </a:extLst>
          </p:cNvPr>
          <p:cNvSpPr/>
          <p:nvPr/>
        </p:nvSpPr>
        <p:spPr>
          <a:xfrm>
            <a:off x="6221600" y="5408967"/>
            <a:ext cx="3837464" cy="830997"/>
          </a:xfrm>
          <a:prstGeom prst="rect">
            <a:avLst/>
          </a:prstGeom>
        </p:spPr>
        <p:txBody>
          <a:bodyPr wrap="square">
            <a:spAutoFit/>
          </a:bodyPr>
          <a:lstStyle/>
          <a:p>
            <a:pPr marL="342900" indent="-342900">
              <a:buFont typeface="Wingdings" panose="05000000000000000000" pitchFamily="2" charset="2"/>
              <a:buChar char="ü"/>
            </a:pPr>
            <a:r>
              <a:rPr lang="en-US" altLang="ko-KR" sz="1600" dirty="0"/>
              <a:t>Cart-Pole</a:t>
            </a:r>
          </a:p>
          <a:p>
            <a:pPr marL="342900" indent="-342900">
              <a:buFont typeface="Wingdings" panose="05000000000000000000" pitchFamily="2" charset="2"/>
              <a:buChar char="ü"/>
            </a:pPr>
            <a:r>
              <a:rPr lang="en-US" altLang="ko-KR" sz="1600" dirty="0"/>
              <a:t>Machine Learning based control</a:t>
            </a:r>
          </a:p>
          <a:p>
            <a:pPr marL="342900" indent="-342900">
              <a:buFont typeface="Wingdings" panose="05000000000000000000" pitchFamily="2" charset="2"/>
              <a:buChar char="ü"/>
            </a:pPr>
            <a:endParaRPr lang="en-US" altLang="ko-KR" sz="1600" dirty="0"/>
          </a:p>
        </p:txBody>
      </p:sp>
      <p:pic>
        <p:nvPicPr>
          <p:cNvPr id="29" name="그림 28">
            <a:extLst>
              <a:ext uri="{FF2B5EF4-FFF2-40B4-BE49-F238E27FC236}">
                <a16:creationId xmlns:a16="http://schemas.microsoft.com/office/drawing/2014/main" id="{50ADD3E6-650E-4AD3-B209-F330690887A9}"/>
              </a:ext>
            </a:extLst>
          </p:cNvPr>
          <p:cNvPicPr>
            <a:picLocks noChangeAspect="1"/>
          </p:cNvPicPr>
          <p:nvPr/>
        </p:nvPicPr>
        <p:blipFill>
          <a:blip r:embed="rId2"/>
          <a:stretch>
            <a:fillRect/>
          </a:stretch>
        </p:blipFill>
        <p:spPr>
          <a:xfrm>
            <a:off x="473559" y="1818779"/>
            <a:ext cx="5215897" cy="3793380"/>
          </a:xfrm>
          <a:prstGeom prst="rect">
            <a:avLst/>
          </a:prstGeom>
          <a:ln>
            <a:noFill/>
          </a:ln>
          <a:effectLst>
            <a:softEdge rad="112500"/>
          </a:effectLst>
        </p:spPr>
      </p:pic>
      <p:sp>
        <p:nvSpPr>
          <p:cNvPr id="31" name="직사각형 30">
            <a:extLst>
              <a:ext uri="{FF2B5EF4-FFF2-40B4-BE49-F238E27FC236}">
                <a16:creationId xmlns:a16="http://schemas.microsoft.com/office/drawing/2014/main" id="{C93496DF-C811-41B1-9B6A-525FA9884F88}"/>
              </a:ext>
            </a:extLst>
          </p:cNvPr>
          <p:cNvSpPr/>
          <p:nvPr/>
        </p:nvSpPr>
        <p:spPr>
          <a:xfrm>
            <a:off x="5830820" y="1211671"/>
            <a:ext cx="5261443" cy="369332"/>
          </a:xfrm>
          <a:prstGeom prst="rect">
            <a:avLst/>
          </a:prstGeom>
        </p:spPr>
        <p:txBody>
          <a:bodyPr wrap="square">
            <a:spAutoFit/>
          </a:bodyPr>
          <a:lstStyle/>
          <a:p>
            <a:r>
              <a:rPr lang="en-US" altLang="ko-KR" b="1" dirty="0"/>
              <a:t>Contents</a:t>
            </a:r>
            <a:endParaRPr lang="ko-KR" altLang="en-US" b="1" dirty="0"/>
          </a:p>
        </p:txBody>
      </p:sp>
      <p:sp>
        <p:nvSpPr>
          <p:cNvPr id="32" name="직사각형 31">
            <a:extLst>
              <a:ext uri="{FF2B5EF4-FFF2-40B4-BE49-F238E27FC236}">
                <a16:creationId xmlns:a16="http://schemas.microsoft.com/office/drawing/2014/main" id="{B8C4DBD6-6BFE-46C2-9437-7ACE6D429B6D}"/>
              </a:ext>
            </a:extLst>
          </p:cNvPr>
          <p:cNvSpPr/>
          <p:nvPr/>
        </p:nvSpPr>
        <p:spPr>
          <a:xfrm>
            <a:off x="1720674" y="4449696"/>
            <a:ext cx="1224455"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7CE512BF-D5A2-49A8-A76E-80BBB36AB00A}"/>
              </a:ext>
            </a:extLst>
          </p:cNvPr>
          <p:cNvSpPr/>
          <p:nvPr/>
        </p:nvSpPr>
        <p:spPr>
          <a:xfrm>
            <a:off x="3453831" y="4588606"/>
            <a:ext cx="1194370" cy="11674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82B0EEF5-66AC-4279-9C34-4BA40B0E6E3F}"/>
              </a:ext>
            </a:extLst>
          </p:cNvPr>
          <p:cNvSpPr/>
          <p:nvPr/>
        </p:nvSpPr>
        <p:spPr>
          <a:xfrm>
            <a:off x="1525970" y="4718056"/>
            <a:ext cx="1472499"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A5255F99-C4C0-4852-9CC5-CF2C02E4CEF5}"/>
              </a:ext>
            </a:extLst>
          </p:cNvPr>
          <p:cNvSpPr/>
          <p:nvPr/>
        </p:nvSpPr>
        <p:spPr>
          <a:xfrm>
            <a:off x="4308257" y="4718056"/>
            <a:ext cx="557113" cy="11932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1DDF5057-EE56-47AF-88D4-6849D9077A3B}"/>
              </a:ext>
            </a:extLst>
          </p:cNvPr>
          <p:cNvSpPr>
            <a:spLocks noGrp="1"/>
          </p:cNvSpPr>
          <p:nvPr>
            <p:ph type="sldNum" sz="quarter" idx="12"/>
          </p:nvPr>
        </p:nvSpPr>
        <p:spPr/>
        <p:txBody>
          <a:bodyPr/>
          <a:lstStyle/>
          <a:p>
            <a:fld id="{7F1C8D6D-6533-4E78-8747-C5996EA27197}" type="slidenum">
              <a:rPr lang="ko-KR" altLang="en-US" smtClean="0"/>
              <a:t>3</a:t>
            </a:fld>
            <a:endParaRPr lang="ko-KR" altLang="en-US"/>
          </a:p>
        </p:txBody>
      </p:sp>
    </p:spTree>
    <p:extLst>
      <p:ext uri="{BB962C8B-B14F-4D97-AF65-F5344CB8AC3E}">
        <p14:creationId xmlns:p14="http://schemas.microsoft.com/office/powerpoint/2010/main" val="1295940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507831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r>
                  <a:rPr lang="ko-KR" altLang="en-US" b="1" dirty="0"/>
                  <a:t>는 충분한 </a:t>
                </a:r>
                <a:r>
                  <a:rPr lang="en-US" altLang="ko-KR" b="1" dirty="0"/>
                  <a:t>Exploration</a:t>
                </a:r>
                <a:r>
                  <a:rPr lang="ko-KR" altLang="en-US" b="1" dirty="0"/>
                  <a:t>을 위해 </a:t>
                </a:r>
                <a14:m>
                  <m:oMath xmlns:m="http://schemas.openxmlformats.org/officeDocument/2006/math">
                    <m:r>
                      <a:rPr lang="ko-KR" altLang="en-US" sz="1800" b="1" i="1">
                        <a:latin typeface="Cambria Math" panose="02040503050406030204" pitchFamily="18" charset="0"/>
                      </a:rPr>
                      <m:t>𝝐</m:t>
                    </m:r>
                  </m:oMath>
                </a14:m>
                <a:r>
                  <a:rPr lang="en-US" altLang="ko-KR" sz="1800" b="1" dirty="0"/>
                  <a:t>-Greedy Policy</a:t>
                </a:r>
                <a:r>
                  <a:rPr lang="ko-KR" altLang="en-US" b="1" dirty="0"/>
                  <a:t>을 사용 </a:t>
                </a:r>
                <a:r>
                  <a:rPr lang="en-US" altLang="ko-KR" b="1" dirty="0">
                    <a:solidFill>
                      <a:srgbClr val="C00000"/>
                    </a:solidFill>
                  </a:rPr>
                  <a:t>(</a:t>
                </a:r>
                <a:r>
                  <a:rPr lang="ko-KR" altLang="en-US" b="1" dirty="0">
                    <a:solidFill>
                      <a:srgbClr val="C00000"/>
                    </a:solidFill>
                  </a:rPr>
                  <a:t>단점 존재</a:t>
                </a:r>
                <a:r>
                  <a:rPr lang="en-US" altLang="ko-KR" b="1" dirty="0">
                    <a:solidFill>
                      <a:srgbClr val="C00000"/>
                    </a:solidFill>
                  </a:rPr>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a:t>
                </a:r>
                <a:r>
                  <a:rPr lang="en-US" altLang="ko-KR" b="1" dirty="0"/>
                  <a:t>On-Policy Temporal-Difference Control, </a:t>
                </a:r>
                <a:r>
                  <a:rPr lang="ko-KR" altLang="en-US" b="1" dirty="0"/>
                  <a:t>즉 자신이 행동한 대로 학습하는 시간차 제어</a:t>
                </a:r>
                <a:endParaRPr lang="en-US" altLang="ko-KR" b="1" dirty="0"/>
              </a:p>
              <a:p>
                <a:pPr marL="342900" indent="-342900">
                  <a:buFont typeface="Arial" panose="020B0604020202020204" pitchFamily="34" charset="0"/>
                  <a:buChar char="•"/>
                </a:pPr>
                <a:r>
                  <a:rPr lang="ko-KR" altLang="en-US" b="1" dirty="0"/>
                  <a:t>탐험을 위해 선택한 </a:t>
                </a:r>
                <a14:m>
                  <m:oMath xmlns:m="http://schemas.openxmlformats.org/officeDocument/2006/math">
                    <m:r>
                      <a:rPr lang="ko-KR" altLang="en-US" sz="1800" b="1" i="1" smtClean="0">
                        <a:latin typeface="Cambria Math" panose="02040503050406030204" pitchFamily="18" charset="0"/>
                      </a:rPr>
                      <m:t>𝝐</m:t>
                    </m:r>
                  </m:oMath>
                </a14:m>
                <a:r>
                  <a:rPr lang="en-US" altLang="ko-KR" sz="1800" b="1" dirty="0"/>
                  <a:t>-Greedy Policy </a:t>
                </a:r>
                <a:r>
                  <a:rPr lang="ko-KR" altLang="en-US" sz="1800" b="1" dirty="0"/>
                  <a:t>때문에 </a:t>
                </a:r>
                <a:r>
                  <a:rPr lang="en-US" altLang="ko-KR" sz="1800" b="1" dirty="0"/>
                  <a:t>Agent</a:t>
                </a:r>
                <a:r>
                  <a:rPr lang="ko-KR" altLang="en-US" sz="1800" b="1" dirty="0"/>
                  <a:t>는 오히려 최적 </a:t>
                </a:r>
                <a:r>
                  <a:rPr lang="en-US" altLang="ko-KR" sz="1800" b="1" dirty="0"/>
                  <a:t>Policy(</a:t>
                </a:r>
                <a:r>
                  <a:rPr lang="ko-KR" altLang="en-US" sz="1800" b="1" dirty="0"/>
                  <a:t>정책</a:t>
                </a:r>
                <a:r>
                  <a:rPr lang="en-US" altLang="ko-KR" sz="1800" b="1" dirty="0"/>
                  <a:t>)</a:t>
                </a:r>
                <a:r>
                  <a:rPr lang="ko-KR" altLang="en-US" sz="1800" b="1" dirty="0"/>
                  <a:t>을 학습하지 못하고 잘못된 정책을 학습함</a:t>
                </a:r>
                <a:endParaRPr lang="en-US" altLang="ko-KR" sz="1800"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a:t>
                </a:r>
                <a:r>
                  <a:rPr lang="ko-KR" altLang="en-US" b="1" dirty="0"/>
                  <a:t>강화학습에 있어서 탐험은 절대적으로 필요한 부분이다</a:t>
                </a:r>
                <a:r>
                  <a:rPr lang="en-US" altLang="ko-KR" b="1" dirty="0"/>
                  <a:t>. </a:t>
                </a:r>
                <a:r>
                  <a:rPr lang="ko-KR" altLang="en-US" b="1" dirty="0"/>
                  <a:t>충분한 탐험을 하지 않으면 마찬가지로 최적 </a:t>
                </a:r>
                <a:r>
                  <a:rPr lang="en-US" altLang="ko-KR" b="1" dirty="0"/>
                  <a:t>Policy</a:t>
                </a:r>
                <a:r>
                  <a:rPr lang="ko-KR" altLang="en-US" b="1" dirty="0"/>
                  <a:t>를 학습하지 못하기 때문</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이를 해결하기 위해 </a:t>
                </a:r>
                <a:r>
                  <a:rPr lang="en-US" altLang="ko-KR" b="1" dirty="0"/>
                  <a:t>“Off-Policy Temporal-Difference Control” </a:t>
                </a:r>
                <a:r>
                  <a:rPr lang="ko-KR" altLang="en-US" b="1" dirty="0"/>
                  <a:t>사용</a:t>
                </a:r>
                <a:r>
                  <a:rPr lang="en-US" altLang="ko-KR" b="1" dirty="0"/>
                  <a:t>, </a:t>
                </a:r>
                <a:r>
                  <a:rPr lang="ko-KR" altLang="en-US" b="1" dirty="0"/>
                  <a:t>이를 </a:t>
                </a:r>
                <a:r>
                  <a:rPr lang="en-US" altLang="ko-KR" b="1" dirty="0"/>
                  <a:t>Q-Learning(</a:t>
                </a:r>
                <a:r>
                  <a:rPr lang="ko-KR" altLang="en-US" b="1" dirty="0" err="1"/>
                  <a:t>큐러닝</a:t>
                </a:r>
                <a:r>
                  <a:rPr lang="en-US" altLang="ko-KR" b="1" dirty="0"/>
                  <a:t>)</a:t>
                </a:r>
                <a:r>
                  <a:rPr lang="ko-KR" altLang="en-US" b="1" dirty="0"/>
                  <a:t>이라고 함</a:t>
                </a:r>
                <a:r>
                  <a:rPr lang="en-US" altLang="ko-KR" b="1" dirty="0"/>
                  <a:t>.</a:t>
                </a:r>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5078313"/>
              </a:xfrm>
              <a:prstGeom prst="rect">
                <a:avLst/>
              </a:prstGeom>
              <a:blipFill>
                <a:blip r:embed="rId2"/>
                <a:stretch>
                  <a:fillRect l="-326" t="-720" r="-490" b="-96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30</a:t>
            </a:fld>
            <a:endParaRPr lang="ko-KR" altLang="en-US" dirty="0"/>
          </a:p>
        </p:txBody>
      </p:sp>
      <p:pic>
        <p:nvPicPr>
          <p:cNvPr id="13" name="그림 12">
            <a:extLst>
              <a:ext uri="{FF2B5EF4-FFF2-40B4-BE49-F238E27FC236}">
                <a16:creationId xmlns:a16="http://schemas.microsoft.com/office/drawing/2014/main" id="{8538C73F-8993-4536-9046-A3D44BC97706}"/>
              </a:ext>
            </a:extLst>
          </p:cNvPr>
          <p:cNvPicPr>
            <a:picLocks noChangeAspect="1"/>
          </p:cNvPicPr>
          <p:nvPr/>
        </p:nvPicPr>
        <p:blipFill>
          <a:blip r:embed="rId3"/>
          <a:stretch>
            <a:fillRect/>
          </a:stretch>
        </p:blipFill>
        <p:spPr>
          <a:xfrm>
            <a:off x="1209471" y="2100991"/>
            <a:ext cx="1796637" cy="1959968"/>
          </a:xfrm>
          <a:prstGeom prst="rect">
            <a:avLst/>
          </a:prstGeom>
        </p:spPr>
      </p:pic>
      <p:pic>
        <p:nvPicPr>
          <p:cNvPr id="19" name="그림 18">
            <a:extLst>
              <a:ext uri="{FF2B5EF4-FFF2-40B4-BE49-F238E27FC236}">
                <a16:creationId xmlns:a16="http://schemas.microsoft.com/office/drawing/2014/main" id="{13502893-BA65-4DEE-A4EA-DCBBB9D74625}"/>
              </a:ext>
            </a:extLst>
          </p:cNvPr>
          <p:cNvPicPr>
            <a:picLocks noChangeAspect="1"/>
          </p:cNvPicPr>
          <p:nvPr/>
        </p:nvPicPr>
        <p:blipFill>
          <a:blip r:embed="rId4"/>
          <a:stretch>
            <a:fillRect/>
          </a:stretch>
        </p:blipFill>
        <p:spPr>
          <a:xfrm>
            <a:off x="9242844" y="2028088"/>
            <a:ext cx="1988584" cy="201545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052190-8CB1-497F-9A57-DCFB43D14160}"/>
                  </a:ext>
                </a:extLst>
              </p:cNvPr>
              <p:cNvSpPr txBox="1"/>
              <p:nvPr/>
            </p:nvSpPr>
            <p:spPr>
              <a:xfrm>
                <a:off x="1782059" y="2016503"/>
                <a:ext cx="2743059"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r>
                  <a:rPr lang="en-US" altLang="ko-KR" sz="1100" b="1" dirty="0">
                    <a:solidFill>
                      <a:schemeClr val="accent6">
                        <a:lumMod val="75000"/>
                      </a:schemeClr>
                    </a:solidFill>
                  </a:rPr>
                  <a:t> </a:t>
                </a:r>
                <a:r>
                  <a:rPr lang="ko-KR" altLang="en-US" sz="1100" b="1" dirty="0">
                    <a:solidFill>
                      <a:schemeClr val="accent6">
                        <a:lumMod val="75000"/>
                      </a:schemeClr>
                    </a:solidFill>
                  </a:rPr>
                  <a:t>중 </a:t>
                </a:r>
                <a:r>
                  <a:rPr lang="en-US" altLang="ko-KR" sz="1100" b="1" dirty="0">
                    <a:solidFill>
                      <a:schemeClr val="accent6">
                        <a:lumMod val="75000"/>
                      </a:schemeClr>
                    </a:solidFill>
                  </a:rPr>
                  <a:t>greedy </a:t>
                </a:r>
                <a:r>
                  <a:rPr lang="ko-KR" altLang="en-US" sz="1100" b="1" dirty="0">
                    <a:solidFill>
                      <a:schemeClr val="accent6">
                        <a:lumMod val="75000"/>
                      </a:schemeClr>
                    </a:solidFill>
                  </a:rPr>
                  <a:t>하게 이동</a:t>
                </a:r>
              </a:p>
            </p:txBody>
          </p:sp>
        </mc:Choice>
        <mc:Fallback xmlns="">
          <p:sp>
            <p:nvSpPr>
              <p:cNvPr id="20" name="TextBox 19">
                <a:extLst>
                  <a:ext uri="{FF2B5EF4-FFF2-40B4-BE49-F238E27FC236}">
                    <a16:creationId xmlns:a16="http://schemas.microsoft.com/office/drawing/2014/main" id="{C0052190-8CB1-497F-9A57-DCFB43D14160}"/>
                  </a:ext>
                </a:extLst>
              </p:cNvPr>
              <p:cNvSpPr txBox="1">
                <a:spLocks noRot="1" noChangeAspect="1" noMove="1" noResize="1" noEditPoints="1" noAdjustHandles="1" noChangeArrowheads="1" noChangeShapeType="1" noTextEdit="1"/>
              </p:cNvSpPr>
              <p:nvPr/>
            </p:nvSpPr>
            <p:spPr>
              <a:xfrm>
                <a:off x="1782059" y="2016503"/>
                <a:ext cx="2743059"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D71D3616-3DBB-478F-9620-AA7883CC2940}"/>
              </a:ext>
            </a:extLst>
          </p:cNvPr>
          <p:cNvSpPr txBox="1"/>
          <p:nvPr/>
        </p:nvSpPr>
        <p:spPr>
          <a:xfrm>
            <a:off x="2204279" y="2405593"/>
            <a:ext cx="1141659" cy="261610"/>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endParaRPr lang="ko-KR" altLang="en-US" sz="1100" b="1" dirty="0">
              <a:solidFill>
                <a:srgbClr val="C00000"/>
              </a:solidFill>
            </a:endParaRPr>
          </a:p>
        </p:txBody>
      </p:sp>
      <p:sp>
        <p:nvSpPr>
          <p:cNvPr id="22" name="화살표: 오른쪽 21">
            <a:extLst>
              <a:ext uri="{FF2B5EF4-FFF2-40B4-BE49-F238E27FC236}">
                <a16:creationId xmlns:a16="http://schemas.microsoft.com/office/drawing/2014/main" id="{0D51D769-7131-4D9C-8C31-A1806E404633}"/>
              </a:ext>
            </a:extLst>
          </p:cNvPr>
          <p:cNvSpPr/>
          <p:nvPr/>
        </p:nvSpPr>
        <p:spPr>
          <a:xfrm>
            <a:off x="4842002" y="2835140"/>
            <a:ext cx="2507996" cy="288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7626D76F-D91F-49F2-B697-A3B71F221D1F}"/>
              </a:ext>
            </a:extLst>
          </p:cNvPr>
          <p:cNvSpPr txBox="1"/>
          <p:nvPr/>
        </p:nvSpPr>
        <p:spPr>
          <a:xfrm>
            <a:off x="4694814" y="372176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421564-47A0-4EAD-9945-00C5B17FF747}"/>
                  </a:ext>
                </a:extLst>
              </p:cNvPr>
              <p:cNvSpPr txBox="1"/>
              <p:nvPr/>
            </p:nvSpPr>
            <p:spPr>
              <a:xfrm>
                <a:off x="3345938" y="334460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6" name="TextBox 35">
                <a:extLst>
                  <a:ext uri="{FF2B5EF4-FFF2-40B4-BE49-F238E27FC236}">
                    <a16:creationId xmlns:a16="http://schemas.microsoft.com/office/drawing/2014/main" id="{D3421564-47A0-4EAD-9945-00C5B17FF747}"/>
                  </a:ext>
                </a:extLst>
              </p:cNvPr>
              <p:cNvSpPr txBox="1">
                <a:spLocks noRot="1" noChangeAspect="1" noMove="1" noResize="1" noEditPoints="1" noAdjustHandles="1" noChangeArrowheads="1" noChangeShapeType="1" noTextEdit="1"/>
              </p:cNvSpPr>
              <p:nvPr/>
            </p:nvSpPr>
            <p:spPr>
              <a:xfrm>
                <a:off x="3345938" y="3344605"/>
                <a:ext cx="5719643" cy="369332"/>
              </a:xfrm>
              <a:prstGeom prst="rect">
                <a:avLst/>
              </a:prstGeom>
              <a:blipFill>
                <a:blip r:embed="rId6"/>
                <a:stretch>
                  <a:fillRect l="-213" t="-10000" b="-26667"/>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6A74DCD4-949C-4C8E-A5E1-3CF6D904551B}"/>
              </a:ext>
            </a:extLst>
          </p:cNvPr>
          <p:cNvSpPr txBox="1"/>
          <p:nvPr/>
        </p:nvSpPr>
        <p:spPr>
          <a:xfrm>
            <a:off x="3202630" y="2397762"/>
            <a:ext cx="1192955" cy="261610"/>
          </a:xfrm>
          <a:prstGeom prst="rect">
            <a:avLst/>
          </a:prstGeom>
          <a:noFill/>
        </p:spPr>
        <p:txBody>
          <a:bodyPr wrap="none" rtlCol="0">
            <a:spAutoFit/>
          </a:bodyPr>
          <a:lstStyle/>
          <a:p>
            <a:r>
              <a:rPr lang="en-US" altLang="ko-KR" sz="1100" b="1" dirty="0">
                <a:solidFill>
                  <a:srgbClr val="C00000"/>
                </a:solidFill>
              </a:rPr>
              <a:t>= Q(s’, a‘) = -1</a:t>
            </a:r>
            <a:endParaRPr lang="ko-KR" altLang="en-US" sz="1100" b="1" dirty="0">
              <a:solidFill>
                <a:srgbClr val="C00000"/>
              </a:solidFill>
            </a:endParaRPr>
          </a:p>
        </p:txBody>
      </p:sp>
      <p:sp>
        <p:nvSpPr>
          <p:cNvPr id="42" name="직사각형 41">
            <a:extLst>
              <a:ext uri="{FF2B5EF4-FFF2-40B4-BE49-F238E27FC236}">
                <a16:creationId xmlns:a16="http://schemas.microsoft.com/office/drawing/2014/main" id="{CC1EC26C-D9E5-4B05-999A-910D2271FFC6}"/>
              </a:ext>
            </a:extLst>
          </p:cNvPr>
          <p:cNvSpPr/>
          <p:nvPr/>
        </p:nvSpPr>
        <p:spPr>
          <a:xfrm>
            <a:off x="3418417" y="2405593"/>
            <a:ext cx="922329" cy="23681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A51E47CB-61A3-4A87-862E-28ABE3BE91B2}"/>
              </a:ext>
            </a:extLst>
          </p:cNvPr>
          <p:cNvSpPr/>
          <p:nvPr/>
        </p:nvSpPr>
        <p:spPr>
          <a:xfrm>
            <a:off x="6427669" y="3410863"/>
            <a:ext cx="1303741" cy="30307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5" name="연결선: 꺾임 44">
            <a:extLst>
              <a:ext uri="{FF2B5EF4-FFF2-40B4-BE49-F238E27FC236}">
                <a16:creationId xmlns:a16="http://schemas.microsoft.com/office/drawing/2014/main" id="{A3EB9D3A-74B5-4B46-831E-13D6F46D1161}"/>
              </a:ext>
            </a:extLst>
          </p:cNvPr>
          <p:cNvCxnSpPr>
            <a:cxnSpLocks/>
            <a:stCxn id="42" idx="2"/>
            <a:endCxn id="44" idx="0"/>
          </p:cNvCxnSpPr>
          <p:nvPr/>
        </p:nvCxnSpPr>
        <p:spPr>
          <a:xfrm rot="16200000" flipH="1">
            <a:off x="5095333" y="1426656"/>
            <a:ext cx="768456" cy="3199958"/>
          </a:xfrm>
          <a:prstGeom prst="bentConnector3">
            <a:avLst>
              <a:gd name="adj1" fmla="val 7379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8726305-54AF-452F-A1FC-D997183CB8F1}"/>
              </a:ext>
            </a:extLst>
          </p:cNvPr>
          <p:cNvSpPr txBox="1"/>
          <p:nvPr/>
        </p:nvSpPr>
        <p:spPr>
          <a:xfrm>
            <a:off x="8625570" y="3803780"/>
            <a:ext cx="3135795"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일종의 갇혀버리는 현상이 발생</a:t>
            </a:r>
          </a:p>
        </p:txBody>
      </p:sp>
    </p:spTree>
    <p:extLst>
      <p:ext uri="{BB962C8B-B14F-4D97-AF65-F5344CB8AC3E}">
        <p14:creationId xmlns:p14="http://schemas.microsoft.com/office/powerpoint/2010/main" val="3082686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58532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Off-Policy : </a:t>
            </a:r>
            <a:r>
              <a:rPr lang="ko-KR" altLang="en-US" b="1" dirty="0"/>
              <a:t>현재 행동하는 정책과는 독립적으로 학습한다는 것 </a:t>
            </a:r>
            <a:r>
              <a:rPr lang="en-US" altLang="ko-KR" sz="1400" b="1" dirty="0"/>
              <a:t>(</a:t>
            </a:r>
            <a:r>
              <a:rPr lang="ko-KR" altLang="en-US" sz="1400" b="1" dirty="0"/>
              <a:t>즉</a:t>
            </a:r>
            <a:r>
              <a:rPr lang="en-US" altLang="ko-KR" sz="1400" b="1" dirty="0"/>
              <a:t>,</a:t>
            </a:r>
            <a:r>
              <a:rPr lang="ko-KR" altLang="en-US" sz="1400" b="1" dirty="0"/>
              <a:t> 행동하는 정책과 학습하는 정책을 따로 분리</a:t>
            </a:r>
            <a:r>
              <a:rPr lang="en-US" altLang="ko-KR" sz="1400" b="1" dirty="0"/>
              <a:t>)</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Agent</a:t>
            </a:r>
            <a:r>
              <a:rPr lang="ko-KR" altLang="en-US" b="1" dirty="0"/>
              <a:t>는 행동하는 정책으로 지속적인 탐험을 하면서 따로 목표 정책을 둬서 학습은 목표 정책에 따라서 함</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SARSA</a:t>
            </a:r>
            <a:r>
              <a:rPr lang="ko-KR" altLang="en-US" b="1" dirty="0"/>
              <a:t>에서는 따로 </a:t>
            </a:r>
            <a:r>
              <a:rPr lang="en-US" altLang="ko-KR" b="1" dirty="0"/>
              <a:t>Policy</a:t>
            </a:r>
            <a:r>
              <a:rPr lang="ko-KR" altLang="en-US" b="1" dirty="0"/>
              <a:t>가 존재하지 않으며 단지 현재 큐함수에 따라 행동을 선택하는 것이 정책</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큐러닝은 어떻게 구현했을까</a:t>
            </a:r>
            <a:r>
              <a:rPr lang="en-US" altLang="ko-KR" b="1" dirty="0"/>
              <a:t>? [on-policy vs off-policy]</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31</a:t>
            </a:fld>
            <a:endParaRPr lang="ko-KR" altLang="en-US" dirty="0"/>
          </a:p>
        </p:txBody>
      </p:sp>
      <p:pic>
        <p:nvPicPr>
          <p:cNvPr id="8" name="그림 7">
            <a:extLst>
              <a:ext uri="{FF2B5EF4-FFF2-40B4-BE49-F238E27FC236}">
                <a16:creationId xmlns:a16="http://schemas.microsoft.com/office/drawing/2014/main" id="{5B568F4C-0D47-4BB4-B89B-BE657CCF942E}"/>
              </a:ext>
            </a:extLst>
          </p:cNvPr>
          <p:cNvPicPr>
            <a:picLocks noChangeAspect="1"/>
          </p:cNvPicPr>
          <p:nvPr/>
        </p:nvPicPr>
        <p:blipFill>
          <a:blip r:embed="rId2"/>
          <a:stretch>
            <a:fillRect/>
          </a:stretch>
        </p:blipFill>
        <p:spPr>
          <a:xfrm>
            <a:off x="1425071" y="4296813"/>
            <a:ext cx="4175500" cy="242466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F9EB1-CB64-41D6-910C-32310C1225BD}"/>
                  </a:ext>
                </a:extLst>
              </p:cNvPr>
              <p:cNvSpPr txBox="1"/>
              <p:nvPr/>
            </p:nvSpPr>
            <p:spPr>
              <a:xfrm>
                <a:off x="2178299" y="4252820"/>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9" name="TextBox 8">
                <a:extLst>
                  <a:ext uri="{FF2B5EF4-FFF2-40B4-BE49-F238E27FC236}">
                    <a16:creationId xmlns:a16="http://schemas.microsoft.com/office/drawing/2014/main" id="{843F9EB1-CB64-41D6-910C-32310C1225BD}"/>
                  </a:ext>
                </a:extLst>
              </p:cNvPr>
              <p:cNvSpPr txBox="1">
                <a:spLocks noRot="1" noChangeAspect="1" noMove="1" noResize="1" noEditPoints="1" noAdjustHandles="1" noChangeArrowheads="1" noChangeShapeType="1" noTextEdit="1"/>
              </p:cNvSpPr>
              <p:nvPr/>
            </p:nvSpPr>
            <p:spPr>
              <a:xfrm>
                <a:off x="2178299" y="4252820"/>
                <a:ext cx="1297150"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5BB735-DBC7-4DBF-BF6B-4D10E4AA658E}"/>
                  </a:ext>
                </a:extLst>
              </p:cNvPr>
              <p:cNvSpPr txBox="1"/>
              <p:nvPr/>
            </p:nvSpPr>
            <p:spPr>
              <a:xfrm>
                <a:off x="2600519" y="4641910"/>
                <a:ext cx="1205779"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p>
              <a:p>
                <a:r>
                  <a:rPr lang="en-US" altLang="ko-KR" sz="1100" b="1" dirty="0">
                    <a:solidFill>
                      <a:srgbClr val="C00000"/>
                    </a:solidFill>
                  </a:rPr>
                  <a:t>(</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b="1" dirty="0">
                    <a:solidFill>
                      <a:srgbClr val="C00000"/>
                    </a:solidFill>
                  </a:rPr>
                  <a:t>-greedy </a:t>
                </a:r>
                <a:r>
                  <a:rPr lang="ko-KR" altLang="en-US" sz="1100" b="1" dirty="0">
                    <a:solidFill>
                      <a:srgbClr val="C00000"/>
                    </a:solidFill>
                  </a:rPr>
                  <a:t>정책</a:t>
                </a:r>
                <a:r>
                  <a:rPr lang="en-US" altLang="ko-KR" sz="1100" b="1" dirty="0">
                    <a:solidFill>
                      <a:srgbClr val="C00000"/>
                    </a:solidFill>
                  </a:rPr>
                  <a:t>)</a:t>
                </a:r>
                <a:endParaRPr lang="ko-KR" altLang="en-US" sz="1100" b="1" dirty="0">
                  <a:solidFill>
                    <a:srgbClr val="C00000"/>
                  </a:solidFill>
                </a:endParaRPr>
              </a:p>
            </p:txBody>
          </p:sp>
        </mc:Choice>
        <mc:Fallback xmlns="">
          <p:sp>
            <p:nvSpPr>
              <p:cNvPr id="11" name="TextBox 10">
                <a:extLst>
                  <a:ext uri="{FF2B5EF4-FFF2-40B4-BE49-F238E27FC236}">
                    <a16:creationId xmlns:a16="http://schemas.microsoft.com/office/drawing/2014/main" id="{F75BB735-DBC7-4DBF-BF6B-4D10E4AA658E}"/>
                  </a:ext>
                </a:extLst>
              </p:cNvPr>
              <p:cNvSpPr txBox="1">
                <a:spLocks noRot="1" noChangeAspect="1" noMove="1" noResize="1" noEditPoints="1" noAdjustHandles="1" noChangeArrowheads="1" noChangeShapeType="1" noTextEdit="1"/>
              </p:cNvSpPr>
              <p:nvPr/>
            </p:nvSpPr>
            <p:spPr>
              <a:xfrm>
                <a:off x="2600519" y="4641910"/>
                <a:ext cx="1205779" cy="430887"/>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F273D0-DC99-4B15-B3EE-B6729D352FEE}"/>
                  </a:ext>
                </a:extLst>
              </p:cNvPr>
              <p:cNvSpPr txBox="1"/>
              <p:nvPr/>
            </p:nvSpPr>
            <p:spPr>
              <a:xfrm>
                <a:off x="4100437" y="4213014"/>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12" name="TextBox 11">
                <a:extLst>
                  <a:ext uri="{FF2B5EF4-FFF2-40B4-BE49-F238E27FC236}">
                    <a16:creationId xmlns:a16="http://schemas.microsoft.com/office/drawing/2014/main" id="{4AF273D0-DC99-4B15-B3EE-B6729D352FEE}"/>
                  </a:ext>
                </a:extLst>
              </p:cNvPr>
              <p:cNvSpPr txBox="1">
                <a:spLocks noRot="1" noChangeAspect="1" noMove="1" noResize="1" noEditPoints="1" noAdjustHandles="1" noChangeArrowheads="1" noChangeShapeType="1" noTextEdit="1"/>
              </p:cNvSpPr>
              <p:nvPr/>
            </p:nvSpPr>
            <p:spPr>
              <a:xfrm>
                <a:off x="4100437" y="4213014"/>
                <a:ext cx="1297150"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6B1A5F96-C885-48A6-836D-26A8C56B5C07}"/>
              </a:ext>
            </a:extLst>
          </p:cNvPr>
          <p:cNvSpPr txBox="1"/>
          <p:nvPr/>
        </p:nvSpPr>
        <p:spPr>
          <a:xfrm>
            <a:off x="4522657" y="4602104"/>
            <a:ext cx="2438488"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q function update (not action)</a:t>
            </a:r>
          </a:p>
          <a:p>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17D73D-3709-495C-A3E9-6806AFD0E05A}"/>
                  </a:ext>
                </a:extLst>
              </p:cNvPr>
              <p:cNvSpPr txBox="1"/>
              <p:nvPr/>
            </p:nvSpPr>
            <p:spPr>
              <a:xfrm>
                <a:off x="1479886" y="5655487"/>
                <a:ext cx="1919363"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smtClean="0">
                            <a:solidFill>
                              <a:srgbClr val="FFFF00"/>
                            </a:solidFill>
                            <a:latin typeface="Cambria Math" panose="02040503050406030204" pitchFamily="18" charset="0"/>
                          </a:rPr>
                        </m:ctrlPr>
                      </m:sSubPr>
                      <m:e>
                        <m:r>
                          <m:rPr>
                            <m:nor/>
                          </m:rPr>
                          <a:rPr lang="en-US" altLang="ko-KR" sz="1400" b="1">
                            <a:solidFill>
                              <a:srgbClr val="FFFF00"/>
                            </a:solidFill>
                            <a:latin typeface="Cambria Math" panose="02040503050406030204" pitchFamily="18" charset="0"/>
                          </a:rPr>
                          <m:t>A</m:t>
                        </m:r>
                      </m:e>
                      <m:sub>
                        <m:r>
                          <a:rPr lang="en-US" altLang="ko-KR" sz="1400" b="1" i="1">
                            <a:solidFill>
                              <a:srgbClr val="FFFF00"/>
                            </a:solidFill>
                            <a:latin typeface="Cambria Math" panose="02040503050406030204" pitchFamily="18" charset="0"/>
                          </a:rPr>
                          <m:t>𝒕</m:t>
                        </m:r>
                        <m:r>
                          <a:rPr lang="en-US" altLang="ko-KR" sz="1400" b="1" i="1" smtClean="0">
                            <a:solidFill>
                              <a:srgbClr val="FFFF00"/>
                            </a:solidFill>
                            <a:latin typeface="Cambria Math" panose="02040503050406030204" pitchFamily="18" charset="0"/>
                          </a:rPr>
                          <m:t>+</m:t>
                        </m:r>
                        <m:r>
                          <a:rPr lang="en-US" altLang="ko-KR" sz="1400" b="1" i="1" smtClean="0">
                            <a:solidFill>
                              <a:srgbClr val="FFFF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32" name="TextBox 31">
                <a:extLst>
                  <a:ext uri="{FF2B5EF4-FFF2-40B4-BE49-F238E27FC236}">
                    <a16:creationId xmlns:a16="http://schemas.microsoft.com/office/drawing/2014/main" id="{4517D73D-3709-495C-A3E9-6806AFD0E05A}"/>
                  </a:ext>
                </a:extLst>
              </p:cNvPr>
              <p:cNvSpPr txBox="1">
                <a:spLocks noRot="1" noChangeAspect="1" noMove="1" noResize="1" noEditPoints="1" noAdjustHandles="1" noChangeArrowheads="1" noChangeShapeType="1" noTextEdit="1"/>
              </p:cNvSpPr>
              <p:nvPr/>
            </p:nvSpPr>
            <p:spPr>
              <a:xfrm>
                <a:off x="1479886" y="5655487"/>
                <a:ext cx="1919363" cy="307777"/>
              </a:xfrm>
              <a:prstGeom prst="rect">
                <a:avLst/>
              </a:prstGeom>
              <a:blipFill>
                <a:blip r:embed="rId6"/>
                <a:stretch>
                  <a:fillRect l="-952" t="-4000" r="-7619"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63A614-B061-495E-A13B-DD006420E0DE}"/>
                  </a:ext>
                </a:extLst>
              </p:cNvPr>
              <p:cNvSpPr txBox="1"/>
              <p:nvPr/>
            </p:nvSpPr>
            <p:spPr>
              <a:xfrm>
                <a:off x="3806298" y="5655486"/>
                <a:ext cx="1577339"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16" name="TextBox 15">
                <a:extLst>
                  <a:ext uri="{FF2B5EF4-FFF2-40B4-BE49-F238E27FC236}">
                    <a16:creationId xmlns:a16="http://schemas.microsoft.com/office/drawing/2014/main" id="{4D63A614-B061-495E-A13B-DD006420E0DE}"/>
                  </a:ext>
                </a:extLst>
              </p:cNvPr>
              <p:cNvSpPr txBox="1">
                <a:spLocks noRot="1" noChangeAspect="1" noMove="1" noResize="1" noEditPoints="1" noAdjustHandles="1" noChangeArrowheads="1" noChangeShapeType="1" noTextEdit="1"/>
              </p:cNvSpPr>
              <p:nvPr/>
            </p:nvSpPr>
            <p:spPr>
              <a:xfrm>
                <a:off x="3806298" y="5655486"/>
                <a:ext cx="1577339" cy="307777"/>
              </a:xfrm>
              <a:prstGeom prst="rect">
                <a:avLst/>
              </a:prstGeom>
              <a:blipFill>
                <a:blip r:embed="rId7"/>
                <a:stretch>
                  <a:fillRect l="-1158" t="-4000" r="-3475" b="-20000"/>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353CD9E4-CB64-46F7-94DB-9E4073B40016}"/>
              </a:ext>
            </a:extLst>
          </p:cNvPr>
          <p:cNvSpPr txBox="1"/>
          <p:nvPr/>
        </p:nvSpPr>
        <p:spPr>
          <a:xfrm>
            <a:off x="7592107" y="6410740"/>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6243231" y="5906876"/>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6243231" y="5906876"/>
                <a:ext cx="6091924" cy="454740"/>
              </a:xfrm>
              <a:prstGeom prst="rect">
                <a:avLst/>
              </a:prstGeom>
              <a:blipFill>
                <a:blip r:embed="rId8"/>
                <a:stretch>
                  <a:fillRect l="-200" t="-9333"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7592107" y="508062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6243231" y="470346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6243231" y="4703465"/>
                <a:ext cx="5719643" cy="369332"/>
              </a:xfrm>
              <a:prstGeom prst="rect">
                <a:avLst/>
              </a:prstGeom>
              <a:blipFill>
                <a:blip r:embed="rId9"/>
                <a:stretch>
                  <a:fillRect l="-213" t="-10000" r="-107" b="-26667"/>
                </a:stretch>
              </a:blipFill>
            </p:spPr>
            <p:txBody>
              <a:bodyPr/>
              <a:lstStyle/>
              <a:p>
                <a:r>
                  <a:rPr lang="ko-KR" altLang="en-US">
                    <a:noFill/>
                  </a:rPr>
                  <a:t> </a:t>
                </a:r>
              </a:p>
            </p:txBody>
          </p:sp>
        </mc:Fallback>
      </mc:AlternateContent>
      <p:sp>
        <p:nvSpPr>
          <p:cNvPr id="30" name="화살표: 위쪽/아래쪽 29">
            <a:extLst>
              <a:ext uri="{FF2B5EF4-FFF2-40B4-BE49-F238E27FC236}">
                <a16:creationId xmlns:a16="http://schemas.microsoft.com/office/drawing/2014/main" id="{A1B8B445-6C8C-4419-9E29-FDF1C355FDD4}"/>
              </a:ext>
            </a:extLst>
          </p:cNvPr>
          <p:cNvSpPr/>
          <p:nvPr/>
        </p:nvSpPr>
        <p:spPr>
          <a:xfrm>
            <a:off x="8931107" y="5370162"/>
            <a:ext cx="171945" cy="5220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8353502C-41EE-4CC6-A718-C533262BDD3F}"/>
              </a:ext>
            </a:extLst>
          </p:cNvPr>
          <p:cNvSpPr txBox="1"/>
          <p:nvPr/>
        </p:nvSpPr>
        <p:spPr>
          <a:xfrm>
            <a:off x="8131879" y="3812093"/>
            <a:ext cx="3932487" cy="430887"/>
          </a:xfrm>
          <a:prstGeom prst="rect">
            <a:avLst/>
          </a:prstGeom>
          <a:noFill/>
        </p:spPr>
        <p:txBody>
          <a:bodyPr wrap="none" rtlCol="0">
            <a:spAutoFit/>
          </a:bodyPr>
          <a:lstStyle/>
          <a:p>
            <a:r>
              <a:rPr lang="ko-KR" altLang="en-US" sz="1100" b="1" dirty="0">
                <a:solidFill>
                  <a:srgbClr val="C00000"/>
                </a:solidFill>
              </a:rPr>
              <a:t>실제 다음 상태 </a:t>
            </a:r>
            <a:r>
              <a:rPr lang="en-US" altLang="ko-KR" sz="1100" b="1" dirty="0">
                <a:solidFill>
                  <a:srgbClr val="C00000"/>
                </a:solidFill>
              </a:rPr>
              <a:t>s’</a:t>
            </a:r>
            <a:r>
              <a:rPr lang="ko-KR" altLang="en-US" sz="1100" b="1" dirty="0">
                <a:solidFill>
                  <a:srgbClr val="C00000"/>
                </a:solidFill>
              </a:rPr>
              <a:t>에서 다음 행동을 해보는 것이 아니라 </a:t>
            </a:r>
            <a:endParaRPr lang="en-US" altLang="ko-KR" sz="1100" b="1" dirty="0">
              <a:solidFill>
                <a:srgbClr val="C00000"/>
              </a:solidFill>
            </a:endParaRPr>
          </a:p>
          <a:p>
            <a:r>
              <a:rPr lang="ko-KR" altLang="en-US" sz="1100" b="1" dirty="0">
                <a:solidFill>
                  <a:srgbClr val="C00000"/>
                </a:solidFill>
              </a:rPr>
              <a:t>다음 상태 </a:t>
            </a:r>
            <a:r>
              <a:rPr lang="en-US" altLang="ko-KR" sz="1100" b="1" dirty="0">
                <a:solidFill>
                  <a:srgbClr val="C00000"/>
                </a:solidFill>
              </a:rPr>
              <a:t>s’</a:t>
            </a:r>
            <a:r>
              <a:rPr lang="ko-KR" altLang="en-US" sz="1100" b="1" dirty="0">
                <a:solidFill>
                  <a:srgbClr val="C00000"/>
                </a:solidFill>
              </a:rPr>
              <a:t>에서 가장 큰 큐함수를 가지고 업데이트하는 것</a:t>
            </a:r>
          </a:p>
        </p:txBody>
      </p:sp>
      <p:cxnSp>
        <p:nvCxnSpPr>
          <p:cNvPr id="47" name="연결선: 꺾임 46">
            <a:extLst>
              <a:ext uri="{FF2B5EF4-FFF2-40B4-BE49-F238E27FC236}">
                <a16:creationId xmlns:a16="http://schemas.microsoft.com/office/drawing/2014/main" id="{8CD2F88D-9457-4524-A974-011D66C6C3A0}"/>
              </a:ext>
            </a:extLst>
          </p:cNvPr>
          <p:cNvCxnSpPr>
            <a:cxnSpLocks/>
            <a:stCxn id="14" idx="0"/>
            <a:endCxn id="31" idx="2"/>
          </p:cNvCxnSpPr>
          <p:nvPr/>
        </p:nvCxnSpPr>
        <p:spPr>
          <a:xfrm rot="5400000" flipH="1" flipV="1">
            <a:off x="7740450" y="2244431"/>
            <a:ext cx="359124" cy="435622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ADD6D72F-FC35-4BF0-8273-27F0E4F92577}"/>
              </a:ext>
            </a:extLst>
          </p:cNvPr>
          <p:cNvSpPr/>
          <p:nvPr/>
        </p:nvSpPr>
        <p:spPr>
          <a:xfrm>
            <a:off x="9463188" y="5963263"/>
            <a:ext cx="1479551" cy="39308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CFAC0EF2-7FC7-45C1-BE23-74C0368799B8}"/>
              </a:ext>
            </a:extLst>
          </p:cNvPr>
          <p:cNvSpPr txBox="1"/>
          <p:nvPr/>
        </p:nvSpPr>
        <p:spPr>
          <a:xfrm>
            <a:off x="9335578" y="5681017"/>
            <a:ext cx="1734770" cy="261610"/>
          </a:xfrm>
          <a:prstGeom prst="rect">
            <a:avLst/>
          </a:prstGeom>
          <a:noFill/>
        </p:spPr>
        <p:txBody>
          <a:bodyPr wrap="none" rtlCol="0">
            <a:spAutoFit/>
          </a:bodyPr>
          <a:lstStyle/>
          <a:p>
            <a:pPr algn="ctr"/>
            <a:r>
              <a:rPr lang="en-US" altLang="ko-KR" sz="1100" b="1" dirty="0">
                <a:solidFill>
                  <a:srgbClr val="C00000"/>
                </a:solidFill>
              </a:rPr>
              <a:t>“Bellman </a:t>
            </a:r>
            <a:r>
              <a:rPr lang="ko-KR" altLang="en-US" sz="1100" b="1" dirty="0">
                <a:solidFill>
                  <a:srgbClr val="C00000"/>
                </a:solidFill>
              </a:rPr>
              <a:t>최적 방정식</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90295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정리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52431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강화학습과 정책 평가 </a:t>
            </a:r>
            <a:r>
              <a:rPr lang="en-US" altLang="ko-KR" b="1" dirty="0"/>
              <a:t>I : </a:t>
            </a:r>
            <a:r>
              <a:rPr lang="ko-KR" altLang="en-US" b="1" dirty="0"/>
              <a:t>몬테카를로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강화학습과 정책 평가 </a:t>
            </a:r>
            <a:r>
              <a:rPr lang="en-US" altLang="ko-KR" b="1" dirty="0"/>
              <a:t>II : </a:t>
            </a:r>
            <a:r>
              <a:rPr lang="ko-KR" altLang="en-US" b="1" dirty="0"/>
              <a:t>시간차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 : 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II : Q-Learning(</a:t>
            </a:r>
            <a:r>
              <a:rPr lang="ko-KR" altLang="en-US" b="1" dirty="0" err="1"/>
              <a:t>큐러닝</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32</a:t>
            </a:fld>
            <a:endParaRPr lang="ko-KR" altLang="en-US" dirty="0"/>
          </a:p>
        </p:txBody>
      </p:sp>
      <p:sp>
        <p:nvSpPr>
          <p:cNvPr id="18" name="TextBox 17">
            <a:extLst>
              <a:ext uri="{FF2B5EF4-FFF2-40B4-BE49-F238E27FC236}">
                <a16:creationId xmlns:a16="http://schemas.microsoft.com/office/drawing/2014/main" id="{353CD9E4-CB64-46F7-94DB-9E4073B40016}"/>
              </a:ext>
            </a:extLst>
          </p:cNvPr>
          <p:cNvSpPr txBox="1"/>
          <p:nvPr/>
        </p:nvSpPr>
        <p:spPr>
          <a:xfrm>
            <a:off x="4732285" y="5960682"/>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3383409" y="5456818"/>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3383409" y="5456818"/>
                <a:ext cx="6091924" cy="454740"/>
              </a:xfrm>
              <a:prstGeom prst="rect">
                <a:avLst/>
              </a:prstGeom>
              <a:blipFill>
                <a:blip r:embed="rId2"/>
                <a:stretch>
                  <a:fillRect l="-200" t="-8000"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4732285" y="4649187"/>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3383409" y="427202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3383409" y="4272024"/>
                <a:ext cx="5719643" cy="369332"/>
              </a:xfrm>
              <a:prstGeom prst="rect">
                <a:avLst/>
              </a:prstGeom>
              <a:blipFill>
                <a:blip r:embed="rId3"/>
                <a:stretch>
                  <a:fillRect l="-213" t="-10000" r="-10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AA9C29-9382-4F7B-B9DE-D5B68A7C17C5}"/>
                  </a:ext>
                </a:extLst>
              </p:cNvPr>
              <p:cNvSpPr txBox="1"/>
              <p:nvPr/>
            </p:nvSpPr>
            <p:spPr>
              <a:xfrm>
                <a:off x="4355300" y="2009092"/>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BCAA9C29-9382-4F7B-B9DE-D5B68A7C17C5}"/>
                  </a:ext>
                </a:extLst>
              </p:cNvPr>
              <p:cNvSpPr txBox="1">
                <a:spLocks noRot="1" noChangeAspect="1" noMove="1" noResize="1" noEditPoints="1" noAdjustHandles="1" noChangeArrowheads="1" noChangeShapeType="1" noTextEdit="1"/>
              </p:cNvSpPr>
              <p:nvPr/>
            </p:nvSpPr>
            <p:spPr>
              <a:xfrm>
                <a:off x="4355300" y="2009092"/>
                <a:ext cx="3250955" cy="369332"/>
              </a:xfrm>
              <a:prstGeom prst="rect">
                <a:avLst/>
              </a:prstGeom>
              <a:blipFill>
                <a:blip r:embed="rId4"/>
                <a:stretch>
                  <a:fillRect t="-10000" r="-562" b="-26667"/>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9A7A6D7E-4900-4707-8A7A-4C100B2B7CFC}"/>
              </a:ext>
            </a:extLst>
          </p:cNvPr>
          <p:cNvSpPr txBox="1"/>
          <p:nvPr/>
        </p:nvSpPr>
        <p:spPr>
          <a:xfrm>
            <a:off x="4539390" y="2413688"/>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7" name="TextBox 6">
            <a:extLst>
              <a:ext uri="{FF2B5EF4-FFF2-40B4-BE49-F238E27FC236}">
                <a16:creationId xmlns:a16="http://schemas.microsoft.com/office/drawing/2014/main" id="{20D548DD-692A-4BE5-BC66-32C048ABF620}"/>
              </a:ext>
            </a:extLst>
          </p:cNvPr>
          <p:cNvSpPr txBox="1"/>
          <p:nvPr/>
        </p:nvSpPr>
        <p:spPr>
          <a:xfrm>
            <a:off x="4302881" y="3560270"/>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255057-0100-4494-885D-0A274F9E4470}"/>
                  </a:ext>
                </a:extLst>
              </p:cNvPr>
              <p:cNvSpPr txBox="1"/>
              <p:nvPr/>
            </p:nvSpPr>
            <p:spPr>
              <a:xfrm>
                <a:off x="3974154" y="3142239"/>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3" name="TextBox 12">
                <a:extLst>
                  <a:ext uri="{FF2B5EF4-FFF2-40B4-BE49-F238E27FC236}">
                    <a16:creationId xmlns:a16="http://schemas.microsoft.com/office/drawing/2014/main" id="{57255057-0100-4494-885D-0A274F9E4470}"/>
                  </a:ext>
                </a:extLst>
              </p:cNvPr>
              <p:cNvSpPr txBox="1">
                <a:spLocks noRot="1" noChangeAspect="1" noMove="1" noResize="1" noEditPoints="1" noAdjustHandles="1" noChangeArrowheads="1" noChangeShapeType="1" noTextEdit="1"/>
              </p:cNvSpPr>
              <p:nvPr/>
            </p:nvSpPr>
            <p:spPr>
              <a:xfrm>
                <a:off x="3974154" y="3142239"/>
                <a:ext cx="4384277" cy="369332"/>
              </a:xfrm>
              <a:prstGeom prst="rect">
                <a:avLst/>
              </a:prstGeom>
              <a:blipFill>
                <a:blip r:embed="rId5"/>
                <a:stretch>
                  <a:fillRect t="-8197" r="-278" b="-24590"/>
                </a:stretch>
              </a:blipFill>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8B922B91-C2A3-4958-BF72-FFB0540DAD6F}"/>
              </a:ext>
            </a:extLst>
          </p:cNvPr>
          <p:cNvPicPr>
            <a:picLocks noChangeAspect="1"/>
          </p:cNvPicPr>
          <p:nvPr/>
        </p:nvPicPr>
        <p:blipFill>
          <a:blip r:embed="rId6"/>
          <a:stretch>
            <a:fillRect/>
          </a:stretch>
        </p:blipFill>
        <p:spPr>
          <a:xfrm>
            <a:off x="9462597" y="5116096"/>
            <a:ext cx="2496032" cy="1106196"/>
          </a:xfrm>
          <a:prstGeom prst="rect">
            <a:avLst/>
          </a:prstGeom>
        </p:spPr>
      </p:pic>
      <p:pic>
        <p:nvPicPr>
          <p:cNvPr id="20" name="그림 19">
            <a:extLst>
              <a:ext uri="{FF2B5EF4-FFF2-40B4-BE49-F238E27FC236}">
                <a16:creationId xmlns:a16="http://schemas.microsoft.com/office/drawing/2014/main" id="{E19FAB5F-A4C2-4904-ABD8-F91A880D94C1}"/>
              </a:ext>
            </a:extLst>
          </p:cNvPr>
          <p:cNvPicPr>
            <a:picLocks noChangeAspect="1"/>
          </p:cNvPicPr>
          <p:nvPr/>
        </p:nvPicPr>
        <p:blipFill>
          <a:blip r:embed="rId7"/>
          <a:stretch>
            <a:fillRect/>
          </a:stretch>
        </p:blipFill>
        <p:spPr>
          <a:xfrm>
            <a:off x="9152626" y="3691075"/>
            <a:ext cx="2856140" cy="1244442"/>
          </a:xfrm>
          <a:prstGeom prst="rect">
            <a:avLst/>
          </a:prstGeom>
        </p:spPr>
      </p:pic>
    </p:spTree>
    <p:extLst>
      <p:ext uri="{BB962C8B-B14F-4D97-AF65-F5344CB8AC3E}">
        <p14:creationId xmlns:p14="http://schemas.microsoft.com/office/powerpoint/2010/main" val="399922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근사함수</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03132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a:t>
            </a:r>
            <a:r>
              <a:rPr lang="en-US" altLang="ko-KR" b="1" dirty="0"/>
              <a:t>, </a:t>
            </a:r>
            <a:r>
              <a:rPr lang="ko-KR" altLang="en-US" b="1" dirty="0"/>
              <a:t>살사</a:t>
            </a:r>
            <a:r>
              <a:rPr lang="en-US" altLang="ko-KR" b="1" dirty="0"/>
              <a:t>, </a:t>
            </a:r>
            <a:r>
              <a:rPr lang="ko-KR" altLang="en-US" b="1" dirty="0"/>
              <a:t>큐러닝의 한계 </a:t>
            </a:r>
            <a:r>
              <a:rPr lang="en-US" altLang="ko-KR" b="1" dirty="0"/>
              <a:t>(2</a:t>
            </a:r>
            <a:r>
              <a:rPr lang="ko-KR" altLang="en-US" b="1" dirty="0"/>
              <a:t>가지</a:t>
            </a:r>
            <a:r>
              <a:rPr lang="en-US" altLang="ko-KR" b="1" dirty="0"/>
              <a:t>)</a:t>
            </a:r>
          </a:p>
          <a:p>
            <a:pPr marL="800100" lvl="1" indent="-342900">
              <a:buFont typeface="Arial" panose="020B0604020202020204" pitchFamily="34" charset="0"/>
              <a:buChar char="•"/>
            </a:pPr>
            <a:r>
              <a:rPr lang="ko-KR" altLang="en-US" b="1" dirty="0">
                <a:solidFill>
                  <a:srgbClr val="C00000"/>
                </a:solidFill>
              </a:rPr>
              <a:t>계산 복잡도</a:t>
            </a:r>
            <a:endParaRPr lang="en-US" altLang="ko-KR" b="1" dirty="0">
              <a:solidFill>
                <a:srgbClr val="C00000"/>
              </a:solidFill>
            </a:endParaRPr>
          </a:p>
          <a:p>
            <a:pPr marL="800100" lvl="1" indent="-342900">
              <a:buFont typeface="Arial" panose="020B0604020202020204" pitchFamily="34" charset="0"/>
              <a:buChar char="•"/>
            </a:pPr>
            <a:r>
              <a:rPr lang="ko-KR" altLang="en-US" b="1" dirty="0">
                <a:solidFill>
                  <a:srgbClr val="C00000"/>
                </a:solidFill>
              </a:rPr>
              <a:t>차원의 저주</a:t>
            </a:r>
            <a:endParaRPr lang="en-US" altLang="ko-KR" b="1" dirty="0">
              <a:solidFill>
                <a:srgbClr val="C00000"/>
              </a:solidFill>
            </a:endParaRPr>
          </a:p>
          <a:p>
            <a:pPr marL="1257300" lvl="2" indent="-342900">
              <a:buFont typeface="Arial" panose="020B0604020202020204" pitchFamily="34" charset="0"/>
              <a:buChar char="•"/>
            </a:pPr>
            <a:r>
              <a:rPr lang="ko-KR" altLang="en-US" b="1" dirty="0">
                <a:solidFill>
                  <a:srgbClr val="C00000"/>
                </a:solidFill>
              </a:rPr>
              <a:t>위 두 문제는 여전히 해결하지 못함</a:t>
            </a:r>
            <a:endParaRPr lang="en-US" altLang="ko-KR" b="1" dirty="0">
              <a:solidFill>
                <a:srgbClr val="C00000"/>
              </a:solidFill>
            </a:endParaRPr>
          </a:p>
          <a:p>
            <a:pPr marL="800100" lvl="1" indent="-342900">
              <a:buFont typeface="Arial" panose="020B0604020202020204" pitchFamily="34" charset="0"/>
              <a:buChar char="•"/>
            </a:pPr>
            <a:r>
              <a:rPr lang="en-US" altLang="ko-KR" b="1" dirty="0">
                <a:solidFill>
                  <a:srgbClr val="002060"/>
                </a:solidFill>
              </a:rPr>
              <a:t>“</a:t>
            </a:r>
            <a:r>
              <a:rPr lang="ko-KR" altLang="en-US" b="1" dirty="0">
                <a:solidFill>
                  <a:srgbClr val="002060"/>
                </a:solidFill>
              </a:rPr>
              <a:t>환경에 대한 완벽한 정보가 필요</a:t>
            </a:r>
            <a:r>
              <a:rPr lang="en-US" altLang="ko-KR" b="1" dirty="0">
                <a:solidFill>
                  <a:srgbClr val="002060"/>
                </a:solidFill>
              </a:rPr>
              <a:t>” (sampling</a:t>
            </a:r>
            <a:r>
              <a:rPr lang="ko-KR" altLang="en-US" b="1" dirty="0">
                <a:solidFill>
                  <a:srgbClr val="002060"/>
                </a:solidFill>
              </a:rPr>
              <a:t>을 통해 해결</a:t>
            </a:r>
            <a:r>
              <a:rPr lang="en-US" altLang="ko-KR" b="1" dirty="0">
                <a:solidFill>
                  <a:srgbClr val="002060"/>
                </a:solidFill>
              </a:rPr>
              <a:t>)</a:t>
            </a:r>
            <a:endParaRPr lang="ko-KR" altLang="en-US" b="1" dirty="0">
              <a:solidFill>
                <a:srgbClr val="002060"/>
              </a:solidFill>
            </a:endParaRPr>
          </a:p>
          <a:p>
            <a:pPr marL="800100" lvl="1" indent="-342900">
              <a:buFont typeface="Arial" panose="020B0604020202020204" pitchFamily="34" charset="0"/>
              <a:buChar char="•"/>
            </a:pPr>
            <a:endParaRPr lang="en-US" altLang="ko-KR" b="1" dirty="0"/>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33</a:t>
            </a:fld>
            <a:endParaRPr lang="ko-KR" altLang="en-US" dirty="0"/>
          </a:p>
        </p:txBody>
      </p:sp>
      <p:sp>
        <p:nvSpPr>
          <p:cNvPr id="11" name="직사각형 10">
            <a:extLst>
              <a:ext uri="{FF2B5EF4-FFF2-40B4-BE49-F238E27FC236}">
                <a16:creationId xmlns:a16="http://schemas.microsoft.com/office/drawing/2014/main" id="{E28E11D1-975A-4064-AF98-EF17939DAD74}"/>
              </a:ext>
            </a:extLst>
          </p:cNvPr>
          <p:cNvSpPr/>
          <p:nvPr/>
        </p:nvSpPr>
        <p:spPr>
          <a:xfrm>
            <a:off x="1246717" y="1968469"/>
            <a:ext cx="1686983" cy="52363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FDC30A8D-1F20-4BA4-923D-EED081209105}"/>
              </a:ext>
            </a:extLst>
          </p:cNvPr>
          <p:cNvSpPr/>
          <p:nvPr/>
        </p:nvSpPr>
        <p:spPr>
          <a:xfrm>
            <a:off x="1246717" y="1968469"/>
            <a:ext cx="6563784" cy="115459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20D7F796-50C7-4078-B6E9-F35BBCD7F93F}"/>
              </a:ext>
            </a:extLst>
          </p:cNvPr>
          <p:cNvSpPr txBox="1"/>
          <p:nvPr/>
        </p:nvSpPr>
        <p:spPr>
          <a:xfrm>
            <a:off x="7879080" y="2259037"/>
            <a:ext cx="2627642" cy="261610"/>
          </a:xfrm>
          <a:prstGeom prst="rect">
            <a:avLst/>
          </a:prstGeom>
          <a:noFill/>
        </p:spPr>
        <p:txBody>
          <a:bodyPr wrap="none" rtlCol="0">
            <a:spAutoFit/>
          </a:bodyPr>
          <a:lstStyle/>
          <a:p>
            <a:pPr algn="ctr"/>
            <a:r>
              <a:rPr lang="en-US" altLang="ko-KR" sz="1100" b="1" dirty="0">
                <a:solidFill>
                  <a:srgbClr val="C00000"/>
                </a:solidFill>
              </a:rPr>
              <a:t>Dynamic Programming</a:t>
            </a:r>
            <a:r>
              <a:rPr lang="ko-KR" altLang="en-US" sz="1100" b="1" dirty="0">
                <a:solidFill>
                  <a:srgbClr val="C00000"/>
                </a:solidFill>
              </a:rPr>
              <a:t>의 한계 </a:t>
            </a:r>
            <a:r>
              <a:rPr lang="en-US" altLang="ko-KR" sz="1100" b="1" dirty="0">
                <a:solidFill>
                  <a:srgbClr val="C00000"/>
                </a:solidFill>
              </a:rPr>
              <a:t>3</a:t>
            </a:r>
            <a:r>
              <a:rPr lang="ko-KR" altLang="en-US" sz="1100" b="1" dirty="0">
                <a:solidFill>
                  <a:srgbClr val="C00000"/>
                </a:solidFill>
              </a:rPr>
              <a:t>가지</a:t>
            </a:r>
          </a:p>
        </p:txBody>
      </p:sp>
      <p:sp>
        <p:nvSpPr>
          <p:cNvPr id="22" name="TextBox 21">
            <a:extLst>
              <a:ext uri="{FF2B5EF4-FFF2-40B4-BE49-F238E27FC236}">
                <a16:creationId xmlns:a16="http://schemas.microsoft.com/office/drawing/2014/main" id="{B1540997-4EE5-4015-8098-37FB82086E2C}"/>
              </a:ext>
            </a:extLst>
          </p:cNvPr>
          <p:cNvSpPr txBox="1"/>
          <p:nvPr/>
        </p:nvSpPr>
        <p:spPr>
          <a:xfrm>
            <a:off x="757212" y="4100093"/>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근사함수</a:t>
            </a:r>
            <a:r>
              <a:rPr lang="en-US" altLang="ko-KR" b="1" dirty="0"/>
              <a:t>(function approximator)</a:t>
            </a:r>
            <a:r>
              <a:rPr lang="ko-KR" altLang="en-US" b="1" dirty="0"/>
              <a:t>를 통한 가치함수의 매개변수화 </a:t>
            </a:r>
            <a:r>
              <a:rPr lang="en-US" altLang="ko-KR" b="1" dirty="0"/>
              <a:t>(</a:t>
            </a:r>
            <a:r>
              <a:rPr lang="ko-KR" altLang="en-US" b="1" dirty="0"/>
              <a:t>다양한 방법 존재함</a:t>
            </a:r>
            <a:r>
              <a:rPr lang="en-US" altLang="ko-KR" b="1" dirty="0"/>
              <a:t>)</a:t>
            </a:r>
          </a:p>
          <a:p>
            <a:pPr marL="800100" lvl="1" indent="-342900">
              <a:buFont typeface="Arial" panose="020B0604020202020204" pitchFamily="34" charset="0"/>
              <a:buChar char="•"/>
            </a:pPr>
            <a:r>
              <a:rPr lang="ko-KR" altLang="en-US" b="1" dirty="0"/>
              <a:t>특히</a:t>
            </a:r>
            <a:r>
              <a:rPr lang="en-US" altLang="ko-KR" b="1" dirty="0"/>
              <a:t>, Neural Network</a:t>
            </a:r>
            <a:r>
              <a:rPr lang="ko-KR" altLang="en-US" b="1" dirty="0"/>
              <a:t>를 활용 </a:t>
            </a:r>
            <a:r>
              <a:rPr lang="en-US" altLang="ko-KR" b="1" dirty="0"/>
              <a:t>(</a:t>
            </a:r>
            <a:r>
              <a:rPr lang="ko-KR" altLang="en-US" b="1" dirty="0"/>
              <a:t>이유 </a:t>
            </a:r>
            <a:r>
              <a:rPr lang="en-US" altLang="ko-KR" b="1" dirty="0"/>
              <a:t>: </a:t>
            </a:r>
            <a:r>
              <a:rPr lang="ko-KR" altLang="en-US" b="1" dirty="0"/>
              <a:t>오래전부터 해오던 관습과 딥러닝</a:t>
            </a:r>
            <a:r>
              <a:rPr lang="en-US" altLang="ko-KR" b="1" dirty="0"/>
              <a:t>, </a:t>
            </a:r>
            <a:r>
              <a:rPr lang="ko-KR" altLang="en-US" b="1" dirty="0"/>
              <a:t>하드웨어의 발전</a:t>
            </a:r>
            <a:r>
              <a:rPr lang="en-US" altLang="ko-KR" b="1" dirty="0"/>
              <a:t>)</a:t>
            </a:r>
          </a:p>
        </p:txBody>
      </p:sp>
      <p:sp>
        <p:nvSpPr>
          <p:cNvPr id="30" name="TextBox 29">
            <a:extLst>
              <a:ext uri="{FF2B5EF4-FFF2-40B4-BE49-F238E27FC236}">
                <a16:creationId xmlns:a16="http://schemas.microsoft.com/office/drawing/2014/main" id="{64922337-884A-4E67-86BB-B297A9409923}"/>
              </a:ext>
            </a:extLst>
          </p:cNvPr>
          <p:cNvSpPr txBox="1"/>
          <p:nvPr/>
        </p:nvSpPr>
        <p:spPr>
          <a:xfrm>
            <a:off x="2831981" y="3493086"/>
            <a:ext cx="6524542" cy="430887"/>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 </a:t>
            </a:r>
            <a:r>
              <a:rPr lang="en-US" altLang="ko-KR" sz="1100" b="1" dirty="0">
                <a:solidFill>
                  <a:srgbClr val="C00000"/>
                </a:solidFill>
              </a:rPr>
              <a:t>Grid world</a:t>
            </a:r>
            <a:r>
              <a:rPr lang="ko-KR" altLang="en-US" sz="1100" b="1" dirty="0">
                <a:solidFill>
                  <a:srgbClr val="C00000"/>
                </a:solidFill>
              </a:rPr>
              <a:t>에서의 목표물 또는 장애물들이 실시간으로 움직인다면</a:t>
            </a:r>
            <a:r>
              <a:rPr lang="en-US" altLang="ko-KR" sz="1100" b="1" dirty="0">
                <a:solidFill>
                  <a:srgbClr val="C00000"/>
                </a:solidFill>
              </a:rPr>
              <a:t> </a:t>
            </a:r>
            <a:r>
              <a:rPr lang="ko-KR" altLang="en-US" sz="1100" b="1" dirty="0">
                <a:solidFill>
                  <a:srgbClr val="C00000"/>
                </a:solidFill>
              </a:rPr>
              <a:t>더욱이 문제를 풀기가 어렵다</a:t>
            </a:r>
            <a:r>
              <a:rPr lang="en-US" altLang="ko-KR" sz="1100" b="1" dirty="0">
                <a:solidFill>
                  <a:srgbClr val="C00000"/>
                </a:solidFill>
              </a:rPr>
              <a:t>. </a:t>
            </a:r>
          </a:p>
          <a:p>
            <a:pPr algn="ctr"/>
            <a:r>
              <a:rPr lang="ko-KR" altLang="en-US" sz="1100" b="1" dirty="0">
                <a:solidFill>
                  <a:srgbClr val="C00000"/>
                </a:solidFill>
              </a:rPr>
              <a:t>근본적으로 큐러닝까지의 알고리즘은 상태가 적은 문제에만 적용 가능하기 때문</a:t>
            </a:r>
            <a:endParaRPr lang="en-US" altLang="ko-KR" sz="1100" b="1" dirty="0">
              <a:solidFill>
                <a:srgbClr val="C00000"/>
              </a:solidFill>
            </a:endParaRPr>
          </a:p>
        </p:txBody>
      </p:sp>
    </p:spTree>
    <p:extLst>
      <p:ext uri="{BB962C8B-B14F-4D97-AF65-F5344CB8AC3E}">
        <p14:creationId xmlns:p14="http://schemas.microsoft.com/office/powerpoint/2010/main" val="19387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Policy Gradient</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가치 기반 강화학습 </a:t>
            </a:r>
            <a:r>
              <a:rPr lang="en-US" altLang="ko-KR" b="1" dirty="0"/>
              <a:t>vs </a:t>
            </a:r>
            <a:r>
              <a:rPr lang="ko-KR" altLang="en-US" b="1" dirty="0">
                <a:solidFill>
                  <a:schemeClr val="accent6"/>
                </a:solidFill>
              </a:rPr>
              <a:t>정책 기반 강화학습</a:t>
            </a:r>
            <a:r>
              <a:rPr lang="en-US" altLang="ko-KR" b="1" dirty="0">
                <a:solidFill>
                  <a:schemeClr val="accent6"/>
                </a:solidFill>
              </a:rPr>
              <a:t>(</a:t>
            </a:r>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r>
              <a:rPr lang="en-US" altLang="ko-KR" b="1" dirty="0">
                <a:solidFill>
                  <a:schemeClr val="accent6"/>
                </a:solidFill>
              </a:rPr>
              <a:t>)</a:t>
            </a:r>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34</a:t>
            </a:fld>
            <a:endParaRPr lang="ko-KR" altLang="en-US" dirty="0"/>
          </a:p>
        </p:txBody>
      </p:sp>
      <p:sp>
        <p:nvSpPr>
          <p:cNvPr id="7" name="직사각형 6">
            <a:extLst>
              <a:ext uri="{FF2B5EF4-FFF2-40B4-BE49-F238E27FC236}">
                <a16:creationId xmlns:a16="http://schemas.microsoft.com/office/drawing/2014/main" id="{BC48625B-FE44-4F9D-8F2B-7888B0D6CBB8}"/>
              </a:ext>
            </a:extLst>
          </p:cNvPr>
          <p:cNvSpPr/>
          <p:nvPr/>
        </p:nvSpPr>
        <p:spPr>
          <a:xfrm>
            <a:off x="1355835"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01E3666-11D3-402B-BFB6-7B19B70C05BC}"/>
              </a:ext>
            </a:extLst>
          </p:cNvPr>
          <p:cNvSpPr/>
          <p:nvPr/>
        </p:nvSpPr>
        <p:spPr>
          <a:xfrm>
            <a:off x="1355835"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B291E29-4D1F-4E4D-8E76-2F7EF9380876}"/>
              </a:ext>
            </a:extLst>
          </p:cNvPr>
          <p:cNvSpPr/>
          <p:nvPr/>
        </p:nvSpPr>
        <p:spPr>
          <a:xfrm>
            <a:off x="1349529"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314038CA-B193-470F-8E5A-289A8E8A094A}"/>
              </a:ext>
            </a:extLst>
          </p:cNvPr>
          <p:cNvSpPr/>
          <p:nvPr/>
        </p:nvSpPr>
        <p:spPr>
          <a:xfrm>
            <a:off x="1355835"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C5D394B-81CB-46C0-9F5B-A1D6704138F5}"/>
              </a:ext>
            </a:extLst>
          </p:cNvPr>
          <p:cNvSpPr/>
          <p:nvPr/>
        </p:nvSpPr>
        <p:spPr>
          <a:xfrm>
            <a:off x="1349529"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E8E120-1C0E-4516-821B-0F611BB7D134}"/>
              </a:ext>
            </a:extLst>
          </p:cNvPr>
          <p:cNvSpPr/>
          <p:nvPr/>
        </p:nvSpPr>
        <p:spPr>
          <a:xfrm>
            <a:off x="1349529"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5D5178AF-F00F-4AAC-966F-1A0611F6B73C}"/>
              </a:ext>
            </a:extLst>
          </p:cNvPr>
          <p:cNvSpPr txBox="1"/>
          <p:nvPr/>
        </p:nvSpPr>
        <p:spPr>
          <a:xfrm>
            <a:off x="625224"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25" name="화살표: 오른쪽 24">
            <a:extLst>
              <a:ext uri="{FF2B5EF4-FFF2-40B4-BE49-F238E27FC236}">
                <a16:creationId xmlns:a16="http://schemas.microsoft.com/office/drawing/2014/main" id="{6CD55A11-328F-420F-BE92-BA46F3DE9BD2}"/>
              </a:ext>
            </a:extLst>
          </p:cNvPr>
          <p:cNvSpPr/>
          <p:nvPr/>
        </p:nvSpPr>
        <p:spPr>
          <a:xfrm>
            <a:off x="1841413"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순서도: 수동 연산 26">
            <a:extLst>
              <a:ext uri="{FF2B5EF4-FFF2-40B4-BE49-F238E27FC236}">
                <a16:creationId xmlns:a16="http://schemas.microsoft.com/office/drawing/2014/main" id="{58117568-911E-45AE-AD8E-068A79EDCFED}"/>
              </a:ext>
            </a:extLst>
          </p:cNvPr>
          <p:cNvSpPr/>
          <p:nvPr/>
        </p:nvSpPr>
        <p:spPr>
          <a:xfrm rot="16200000">
            <a:off x="2011679"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3CF9A576-68BA-45FE-93DE-4812C7D09A4E}"/>
              </a:ext>
            </a:extLst>
          </p:cNvPr>
          <p:cNvSpPr txBox="1"/>
          <p:nvPr/>
        </p:nvSpPr>
        <p:spPr>
          <a:xfrm>
            <a:off x="2942215"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29" name="TextBox 28">
            <a:extLst>
              <a:ext uri="{FF2B5EF4-FFF2-40B4-BE49-F238E27FC236}">
                <a16:creationId xmlns:a16="http://schemas.microsoft.com/office/drawing/2014/main" id="{89FE00BC-8EED-41C5-A453-6EEB37AC6001}"/>
              </a:ext>
            </a:extLst>
          </p:cNvPr>
          <p:cNvSpPr txBox="1"/>
          <p:nvPr/>
        </p:nvSpPr>
        <p:spPr>
          <a:xfrm>
            <a:off x="2489895" y="3164987"/>
            <a:ext cx="1622560" cy="246221"/>
          </a:xfrm>
          <a:prstGeom prst="rect">
            <a:avLst/>
          </a:prstGeom>
          <a:noFill/>
        </p:spPr>
        <p:txBody>
          <a:bodyPr wrap="none" rtlCol="0">
            <a:spAutoFit/>
          </a:bodyPr>
          <a:lstStyle/>
          <a:p>
            <a:r>
              <a:rPr lang="en-US" altLang="ko-KR" sz="1000" b="1" dirty="0"/>
              <a:t>input layer :</a:t>
            </a:r>
            <a:r>
              <a:rPr lang="ko-KR" altLang="en-US" sz="1000" b="1" dirty="0"/>
              <a:t> </a:t>
            </a:r>
            <a:r>
              <a:rPr lang="en-US" altLang="ko-KR" sz="1000" b="1" dirty="0"/>
              <a:t>1 (unit-15)</a:t>
            </a:r>
            <a:endParaRPr lang="ko-KR" altLang="en-US" sz="1000" b="1"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537F8DA-B894-4B04-817E-9627C1B53351}"/>
                  </a:ext>
                </a:extLst>
              </p:cNvPr>
              <p:cNvSpPr txBox="1"/>
              <p:nvPr/>
            </p:nvSpPr>
            <p:spPr>
              <a:xfrm>
                <a:off x="1327340" y="3259150"/>
                <a:ext cx="338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p:sp>
            <p:nvSpPr>
              <p:cNvPr id="31" name="TextBox 30">
                <a:extLst>
                  <a:ext uri="{FF2B5EF4-FFF2-40B4-BE49-F238E27FC236}">
                    <a16:creationId xmlns:a16="http://schemas.microsoft.com/office/drawing/2014/main" id="{B537F8DA-B894-4B04-817E-9627C1B53351}"/>
                  </a:ext>
                </a:extLst>
              </p:cNvPr>
              <p:cNvSpPr txBox="1">
                <a:spLocks noRot="1" noChangeAspect="1" noMove="1" noResize="1" noEditPoints="1" noAdjustHandles="1" noChangeArrowheads="1" noChangeShapeType="1" noTextEdit="1"/>
              </p:cNvSpPr>
              <p:nvPr/>
            </p:nvSpPr>
            <p:spPr>
              <a:xfrm>
                <a:off x="1327340" y="3259150"/>
                <a:ext cx="338554" cy="369332"/>
              </a:xfrm>
              <a:prstGeom prst="rect">
                <a:avLst/>
              </a:prstGeom>
              <a:blipFill>
                <a:blip r:embed="rId2"/>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D04C22D1-969C-44F6-A05D-F8211636861A}"/>
              </a:ext>
            </a:extLst>
          </p:cNvPr>
          <p:cNvSpPr txBox="1"/>
          <p:nvPr/>
        </p:nvSpPr>
        <p:spPr>
          <a:xfrm>
            <a:off x="2389705" y="3380507"/>
            <a:ext cx="1723549" cy="246221"/>
          </a:xfrm>
          <a:prstGeom prst="rect">
            <a:avLst/>
          </a:prstGeom>
          <a:noFill/>
        </p:spPr>
        <p:txBody>
          <a:bodyPr wrap="none" rtlCol="0">
            <a:spAutoFit/>
          </a:bodyPr>
          <a:lstStyle/>
          <a:p>
            <a:r>
              <a:rPr lang="en-US" altLang="ko-KR" sz="1000" b="1" dirty="0"/>
              <a:t>hidden layer :</a:t>
            </a:r>
            <a:r>
              <a:rPr lang="ko-KR" altLang="en-US" sz="1000" b="1" dirty="0"/>
              <a:t> </a:t>
            </a:r>
            <a:r>
              <a:rPr lang="en-US" altLang="ko-KR" sz="1000" b="1" dirty="0"/>
              <a:t>2 (unit-30)</a:t>
            </a:r>
            <a:endParaRPr lang="ko-KR" altLang="en-US" sz="1000" b="1" dirty="0"/>
          </a:p>
        </p:txBody>
      </p:sp>
      <p:sp>
        <p:nvSpPr>
          <p:cNvPr id="34" name="TextBox 33">
            <a:extLst>
              <a:ext uri="{FF2B5EF4-FFF2-40B4-BE49-F238E27FC236}">
                <a16:creationId xmlns:a16="http://schemas.microsoft.com/office/drawing/2014/main" id="{F4ED6C5E-A5A0-4555-BB6B-F822A0EC4D60}"/>
              </a:ext>
            </a:extLst>
          </p:cNvPr>
          <p:cNvSpPr txBox="1"/>
          <p:nvPr/>
        </p:nvSpPr>
        <p:spPr>
          <a:xfrm>
            <a:off x="2417925" y="3589204"/>
            <a:ext cx="1643399" cy="246221"/>
          </a:xfrm>
          <a:prstGeom prst="rect">
            <a:avLst/>
          </a:prstGeom>
          <a:noFill/>
        </p:spPr>
        <p:txBody>
          <a:bodyPr wrap="none" rtlCol="0">
            <a:spAutoFit/>
          </a:bodyPr>
          <a:lstStyle/>
          <a:p>
            <a:r>
              <a:rPr lang="en-US" altLang="ko-KR" sz="1000" b="1" dirty="0"/>
              <a:t>output layer :</a:t>
            </a:r>
            <a:r>
              <a:rPr lang="ko-KR" altLang="en-US" sz="1000" b="1" dirty="0"/>
              <a:t> </a:t>
            </a:r>
            <a:r>
              <a:rPr lang="en-US" altLang="ko-KR" sz="1000" b="1" dirty="0"/>
              <a:t>1 (unit-5)</a:t>
            </a:r>
            <a:endParaRPr lang="ko-KR" altLang="en-US" sz="1000" b="1" dirty="0"/>
          </a:p>
        </p:txBody>
      </p:sp>
      <p:sp>
        <p:nvSpPr>
          <p:cNvPr id="36" name="직사각형 35">
            <a:extLst>
              <a:ext uri="{FF2B5EF4-FFF2-40B4-BE49-F238E27FC236}">
                <a16:creationId xmlns:a16="http://schemas.microsoft.com/office/drawing/2014/main" id="{32DA0765-D47E-474F-89E5-46F12E2080FD}"/>
              </a:ext>
            </a:extLst>
          </p:cNvPr>
          <p:cNvSpPr/>
          <p:nvPr/>
        </p:nvSpPr>
        <p:spPr>
          <a:xfrm>
            <a:off x="4816119"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21E7F42C-F68F-46A9-9101-64D43835AD7D}"/>
              </a:ext>
            </a:extLst>
          </p:cNvPr>
          <p:cNvSpPr/>
          <p:nvPr/>
        </p:nvSpPr>
        <p:spPr>
          <a:xfrm>
            <a:off x="4816119"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7E64CCA-9906-410D-91F8-090A8E4DD343}"/>
              </a:ext>
            </a:extLst>
          </p:cNvPr>
          <p:cNvSpPr/>
          <p:nvPr/>
        </p:nvSpPr>
        <p:spPr>
          <a:xfrm>
            <a:off x="4816119"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9C62C025-5EF4-43D9-8DF7-4BC8D2FF80FE}"/>
              </a:ext>
            </a:extLst>
          </p:cNvPr>
          <p:cNvSpPr/>
          <p:nvPr/>
        </p:nvSpPr>
        <p:spPr>
          <a:xfrm>
            <a:off x="4207629"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D463B4E2-6324-4A75-A7C4-75C853E2D7A1}"/>
              </a:ext>
            </a:extLst>
          </p:cNvPr>
          <p:cNvSpPr/>
          <p:nvPr/>
        </p:nvSpPr>
        <p:spPr>
          <a:xfrm>
            <a:off x="4816119"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5077167-6A63-4274-BE68-D2B1F36DF80F}"/>
              </a:ext>
            </a:extLst>
          </p:cNvPr>
          <p:cNvSpPr/>
          <p:nvPr/>
        </p:nvSpPr>
        <p:spPr>
          <a:xfrm>
            <a:off x="4816119"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4ACD00C7-34F2-4B7F-B668-4642745E58CD}"/>
              </a:ext>
            </a:extLst>
          </p:cNvPr>
          <p:cNvSpPr txBox="1"/>
          <p:nvPr/>
        </p:nvSpPr>
        <p:spPr>
          <a:xfrm>
            <a:off x="4274063" y="4744212"/>
            <a:ext cx="1380506"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큐함수의 값</a:t>
            </a:r>
            <a:endParaRPr lang="en-US" altLang="ko-KR" sz="1200" b="1" dirty="0"/>
          </a:p>
          <a:p>
            <a:pPr algn="ctr"/>
            <a:r>
              <a:rPr lang="en-US" altLang="ko-KR" sz="1200" b="1" dirty="0"/>
              <a:t>(length : 5)</a:t>
            </a:r>
            <a:endParaRPr lang="ko-KR" altLang="en-US" sz="1200" b="1" dirty="0"/>
          </a:p>
        </p:txBody>
      </p:sp>
      <p:cxnSp>
        <p:nvCxnSpPr>
          <p:cNvPr id="51" name="직선 연결선 50">
            <a:extLst>
              <a:ext uri="{FF2B5EF4-FFF2-40B4-BE49-F238E27FC236}">
                <a16:creationId xmlns:a16="http://schemas.microsoft.com/office/drawing/2014/main" id="{48F4874F-3B0B-44CF-8CAF-6F25ECC12BC9}"/>
              </a:ext>
            </a:extLst>
          </p:cNvPr>
          <p:cNvCxnSpPr>
            <a:cxnSpLocks/>
          </p:cNvCxnSpPr>
          <p:nvPr/>
        </p:nvCxnSpPr>
        <p:spPr>
          <a:xfrm>
            <a:off x="6090261" y="2099256"/>
            <a:ext cx="0" cy="46715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185C643D-8584-4C10-80CD-F86FE91A750B}"/>
              </a:ext>
            </a:extLst>
          </p:cNvPr>
          <p:cNvSpPr/>
          <p:nvPr/>
        </p:nvSpPr>
        <p:spPr>
          <a:xfrm>
            <a:off x="7253393"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B2D0085-ECA7-4840-9247-1B623BC92C4E}"/>
              </a:ext>
            </a:extLst>
          </p:cNvPr>
          <p:cNvSpPr/>
          <p:nvPr/>
        </p:nvSpPr>
        <p:spPr>
          <a:xfrm>
            <a:off x="7253393"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B4353638-7BAA-4DE1-BE1B-8A0FE1CC4388}"/>
              </a:ext>
            </a:extLst>
          </p:cNvPr>
          <p:cNvSpPr/>
          <p:nvPr/>
        </p:nvSpPr>
        <p:spPr>
          <a:xfrm>
            <a:off x="7247087"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CA09709-330F-40AF-A469-888BF9599741}"/>
              </a:ext>
            </a:extLst>
          </p:cNvPr>
          <p:cNvSpPr/>
          <p:nvPr/>
        </p:nvSpPr>
        <p:spPr>
          <a:xfrm>
            <a:off x="7253393"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D89F6E59-D5D8-4718-BF14-DA69FC6B3612}"/>
              </a:ext>
            </a:extLst>
          </p:cNvPr>
          <p:cNvSpPr/>
          <p:nvPr/>
        </p:nvSpPr>
        <p:spPr>
          <a:xfrm>
            <a:off x="7247087"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51E07FD9-7482-4630-B0F3-A70B64D08E4E}"/>
              </a:ext>
            </a:extLst>
          </p:cNvPr>
          <p:cNvSpPr/>
          <p:nvPr/>
        </p:nvSpPr>
        <p:spPr>
          <a:xfrm>
            <a:off x="7247087"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12C5EE70-B6C7-47F8-96F1-D4446DD35987}"/>
              </a:ext>
            </a:extLst>
          </p:cNvPr>
          <p:cNvSpPr txBox="1"/>
          <p:nvPr/>
        </p:nvSpPr>
        <p:spPr>
          <a:xfrm>
            <a:off x="6522782"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65" name="화살표: 오른쪽 64">
            <a:extLst>
              <a:ext uri="{FF2B5EF4-FFF2-40B4-BE49-F238E27FC236}">
                <a16:creationId xmlns:a16="http://schemas.microsoft.com/office/drawing/2014/main" id="{A1637860-13B4-4CA0-977F-1A8F4A5B66B0}"/>
              </a:ext>
            </a:extLst>
          </p:cNvPr>
          <p:cNvSpPr/>
          <p:nvPr/>
        </p:nvSpPr>
        <p:spPr>
          <a:xfrm>
            <a:off x="7738971"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순서도: 수동 연산 66">
            <a:extLst>
              <a:ext uri="{FF2B5EF4-FFF2-40B4-BE49-F238E27FC236}">
                <a16:creationId xmlns:a16="http://schemas.microsoft.com/office/drawing/2014/main" id="{A556E478-D18D-4B05-A6AF-2F3E3EC5DB9C}"/>
              </a:ext>
            </a:extLst>
          </p:cNvPr>
          <p:cNvSpPr/>
          <p:nvPr/>
        </p:nvSpPr>
        <p:spPr>
          <a:xfrm rot="16200000">
            <a:off x="7909237"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TextBox 68">
            <a:extLst>
              <a:ext uri="{FF2B5EF4-FFF2-40B4-BE49-F238E27FC236}">
                <a16:creationId xmlns:a16="http://schemas.microsoft.com/office/drawing/2014/main" id="{08A9A1AB-802E-407C-9B12-653D5B919DCB}"/>
              </a:ext>
            </a:extLst>
          </p:cNvPr>
          <p:cNvSpPr txBox="1"/>
          <p:nvPr/>
        </p:nvSpPr>
        <p:spPr>
          <a:xfrm>
            <a:off x="8839773"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71" name="TextBox 70">
            <a:extLst>
              <a:ext uri="{FF2B5EF4-FFF2-40B4-BE49-F238E27FC236}">
                <a16:creationId xmlns:a16="http://schemas.microsoft.com/office/drawing/2014/main" id="{56D0E6EF-77D4-4631-9399-956F74E7B1FA}"/>
              </a:ext>
            </a:extLst>
          </p:cNvPr>
          <p:cNvSpPr txBox="1"/>
          <p:nvPr/>
        </p:nvSpPr>
        <p:spPr>
          <a:xfrm>
            <a:off x="8654625" y="3378992"/>
            <a:ext cx="974947" cy="246221"/>
          </a:xfrm>
          <a:prstGeom prst="rect">
            <a:avLst/>
          </a:prstGeom>
          <a:noFill/>
        </p:spPr>
        <p:txBody>
          <a:bodyPr wrap="none" rtlCol="0">
            <a:spAutoFit/>
          </a:bodyPr>
          <a:lstStyle/>
          <a:p>
            <a:r>
              <a:rPr lang="en-US" altLang="ko-KR" sz="1000" b="1" dirty="0"/>
              <a:t>Policy</a:t>
            </a:r>
            <a:r>
              <a:rPr lang="ko-KR" altLang="en-US" sz="1000" b="1" dirty="0"/>
              <a:t>를 근사</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930E24DA-D15E-4844-A28A-68539E34C754}"/>
                  </a:ext>
                </a:extLst>
              </p:cNvPr>
              <p:cNvSpPr txBox="1"/>
              <p:nvPr/>
            </p:nvSpPr>
            <p:spPr>
              <a:xfrm>
                <a:off x="7224898" y="3259150"/>
                <a:ext cx="338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p:sp>
            <p:nvSpPr>
              <p:cNvPr id="73" name="TextBox 72">
                <a:extLst>
                  <a:ext uri="{FF2B5EF4-FFF2-40B4-BE49-F238E27FC236}">
                    <a16:creationId xmlns:a16="http://schemas.microsoft.com/office/drawing/2014/main" id="{930E24DA-D15E-4844-A28A-68539E34C754}"/>
                  </a:ext>
                </a:extLst>
              </p:cNvPr>
              <p:cNvSpPr txBox="1">
                <a:spLocks noRot="1" noChangeAspect="1" noMove="1" noResize="1" noEditPoints="1" noAdjustHandles="1" noChangeArrowheads="1" noChangeShapeType="1" noTextEdit="1"/>
              </p:cNvSpPr>
              <p:nvPr/>
            </p:nvSpPr>
            <p:spPr>
              <a:xfrm>
                <a:off x="7224898" y="3259150"/>
                <a:ext cx="338554" cy="369332"/>
              </a:xfrm>
              <a:prstGeom prst="rect">
                <a:avLst/>
              </a:prstGeom>
              <a:blipFill>
                <a:blip r:embed="rId3"/>
                <a:stretch>
                  <a:fillRect/>
                </a:stretch>
              </a:blipFill>
            </p:spPr>
            <p:txBody>
              <a:bodyPr/>
              <a:lstStyle/>
              <a:p>
                <a:r>
                  <a:rPr lang="ko-KR" altLang="en-US">
                    <a:noFill/>
                  </a:rPr>
                  <a:t> </a:t>
                </a:r>
              </a:p>
            </p:txBody>
          </p:sp>
        </mc:Fallback>
      </mc:AlternateContent>
      <p:sp>
        <p:nvSpPr>
          <p:cNvPr id="79" name="직사각형 78">
            <a:extLst>
              <a:ext uri="{FF2B5EF4-FFF2-40B4-BE49-F238E27FC236}">
                <a16:creationId xmlns:a16="http://schemas.microsoft.com/office/drawing/2014/main" id="{F9617C3C-7A52-427D-9F7A-00B2808DDF81}"/>
              </a:ext>
            </a:extLst>
          </p:cNvPr>
          <p:cNvSpPr/>
          <p:nvPr/>
        </p:nvSpPr>
        <p:spPr>
          <a:xfrm>
            <a:off x="10713677"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FCDECB2B-EFDB-4E58-8771-51C9FCDA8E8F}"/>
              </a:ext>
            </a:extLst>
          </p:cNvPr>
          <p:cNvSpPr/>
          <p:nvPr/>
        </p:nvSpPr>
        <p:spPr>
          <a:xfrm>
            <a:off x="10713677"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ACBA193-1518-48A8-A89A-CE2841260973}"/>
              </a:ext>
            </a:extLst>
          </p:cNvPr>
          <p:cNvSpPr/>
          <p:nvPr/>
        </p:nvSpPr>
        <p:spPr>
          <a:xfrm>
            <a:off x="10713677"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986E4E13-A557-4478-A522-4AABF9174A41}"/>
              </a:ext>
            </a:extLst>
          </p:cNvPr>
          <p:cNvSpPr/>
          <p:nvPr/>
        </p:nvSpPr>
        <p:spPr>
          <a:xfrm>
            <a:off x="10105187"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B7DA69A0-ACB2-49AB-86A1-811564D6876D}"/>
              </a:ext>
            </a:extLst>
          </p:cNvPr>
          <p:cNvSpPr/>
          <p:nvPr/>
        </p:nvSpPr>
        <p:spPr>
          <a:xfrm>
            <a:off x="10713677"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74A26B97-9220-4B58-ACAD-8C3D16667BAC}"/>
              </a:ext>
            </a:extLst>
          </p:cNvPr>
          <p:cNvSpPr/>
          <p:nvPr/>
        </p:nvSpPr>
        <p:spPr>
          <a:xfrm>
            <a:off x="10713677"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id="{109B185A-B10F-4A20-8FCC-59AA223E2284}"/>
              </a:ext>
            </a:extLst>
          </p:cNvPr>
          <p:cNvSpPr txBox="1"/>
          <p:nvPr/>
        </p:nvSpPr>
        <p:spPr>
          <a:xfrm>
            <a:off x="9963231" y="4744212"/>
            <a:ext cx="1797288"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각 행동을 할 확률</a:t>
            </a:r>
            <a:endParaRPr lang="en-US" altLang="ko-KR" sz="1200" b="1" dirty="0"/>
          </a:p>
          <a:p>
            <a:pPr algn="ctr"/>
            <a:r>
              <a:rPr lang="en-US" altLang="ko-KR" sz="1200" b="1" dirty="0"/>
              <a:t>(length : 5)</a:t>
            </a:r>
            <a:endParaRPr lang="ko-KR" altLang="en-US" sz="1200" b="1" dirty="0"/>
          </a:p>
        </p:txBody>
      </p:sp>
      <p:sp>
        <p:nvSpPr>
          <p:cNvPr id="93" name="TextBox 92">
            <a:extLst>
              <a:ext uri="{FF2B5EF4-FFF2-40B4-BE49-F238E27FC236}">
                <a16:creationId xmlns:a16="http://schemas.microsoft.com/office/drawing/2014/main" id="{39829470-B8B4-44CD-B9A4-6674C687B615}"/>
              </a:ext>
            </a:extLst>
          </p:cNvPr>
          <p:cNvSpPr txBox="1"/>
          <p:nvPr/>
        </p:nvSpPr>
        <p:spPr>
          <a:xfrm>
            <a:off x="2236177" y="5251412"/>
            <a:ext cx="1930337" cy="430887"/>
          </a:xfrm>
          <a:prstGeom prst="rect">
            <a:avLst/>
          </a:prstGeom>
          <a:noFill/>
        </p:spPr>
        <p:txBody>
          <a:bodyPr wrap="square" rtlCol="0">
            <a:spAutoFit/>
          </a:bodyPr>
          <a:lstStyle/>
          <a:p>
            <a:pPr algn="ctr"/>
            <a:r>
              <a:rPr lang="en-US" altLang="ko-KR" sz="1100" b="1" dirty="0">
                <a:solidFill>
                  <a:srgbClr val="C00000"/>
                </a:solidFill>
              </a:rPr>
              <a:t>Deep SARSA</a:t>
            </a:r>
            <a:r>
              <a:rPr lang="ko-KR" altLang="en-US" sz="1100" b="1" dirty="0">
                <a:solidFill>
                  <a:srgbClr val="C00000"/>
                </a:solidFill>
              </a:rPr>
              <a:t>의 인공신경망</a:t>
            </a:r>
            <a:r>
              <a:rPr lang="en-US" altLang="ko-KR" sz="1100" b="1" dirty="0">
                <a:solidFill>
                  <a:srgbClr val="C00000"/>
                </a:solidFill>
              </a:rPr>
              <a:t>(On-Policy)</a:t>
            </a:r>
            <a:endParaRPr lang="ko-KR" altLang="en-US" sz="1100" b="1" dirty="0">
              <a:solidFill>
                <a:srgbClr val="C00000"/>
              </a:solidFill>
            </a:endParaRPr>
          </a:p>
        </p:txBody>
      </p:sp>
      <p:sp>
        <p:nvSpPr>
          <p:cNvPr id="95" name="TextBox 94">
            <a:extLst>
              <a:ext uri="{FF2B5EF4-FFF2-40B4-BE49-F238E27FC236}">
                <a16:creationId xmlns:a16="http://schemas.microsoft.com/office/drawing/2014/main" id="{B8FEACB9-680E-4B61-A315-7A1AB41163E8}"/>
              </a:ext>
            </a:extLst>
          </p:cNvPr>
          <p:cNvSpPr txBox="1"/>
          <p:nvPr/>
        </p:nvSpPr>
        <p:spPr>
          <a:xfrm>
            <a:off x="7325327" y="5251381"/>
            <a:ext cx="3536546" cy="261610"/>
          </a:xfrm>
          <a:prstGeom prst="rect">
            <a:avLst/>
          </a:prstGeom>
          <a:noFill/>
        </p:spPr>
        <p:txBody>
          <a:bodyPr wrap="none" rtlCol="0">
            <a:spAutoFit/>
          </a:bodyPr>
          <a:lstStyle/>
          <a:p>
            <a:pPr algn="ctr"/>
            <a:r>
              <a:rPr lang="ko-KR" altLang="en-US" sz="1100" b="1" dirty="0">
                <a:solidFill>
                  <a:srgbClr val="C00000"/>
                </a:solidFill>
              </a:rPr>
              <a:t>정책 기반 강화학습에서 정책을 근사하는 인공신경망</a:t>
            </a:r>
          </a:p>
        </p:txBody>
      </p:sp>
      <p:sp>
        <p:nvSpPr>
          <p:cNvPr id="97" name="TextBox 96">
            <a:extLst>
              <a:ext uri="{FF2B5EF4-FFF2-40B4-BE49-F238E27FC236}">
                <a16:creationId xmlns:a16="http://schemas.microsoft.com/office/drawing/2014/main" id="{7EC9730B-57C7-4FD6-844D-6A06725D9378}"/>
              </a:ext>
            </a:extLst>
          </p:cNvPr>
          <p:cNvSpPr txBox="1"/>
          <p:nvPr/>
        </p:nvSpPr>
        <p:spPr>
          <a:xfrm>
            <a:off x="9691745" y="4259161"/>
            <a:ext cx="1268296" cy="430887"/>
          </a:xfrm>
          <a:prstGeom prst="rect">
            <a:avLst/>
          </a:prstGeom>
          <a:noFill/>
        </p:spPr>
        <p:txBody>
          <a:bodyPr wrap="none" rtlCol="0">
            <a:spAutoFit/>
          </a:bodyPr>
          <a:lstStyle/>
          <a:p>
            <a:pPr algn="ctr"/>
            <a:r>
              <a:rPr lang="en-US" altLang="ko-KR" sz="1100" b="1" dirty="0" err="1">
                <a:solidFill>
                  <a:srgbClr val="C00000"/>
                </a:solidFill>
                <a:highlight>
                  <a:srgbClr val="FFFF00"/>
                </a:highlight>
              </a:rPr>
              <a:t>softmax</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이용 </a:t>
            </a:r>
            <a:r>
              <a:rPr lang="en-US" altLang="ko-KR" sz="1100" b="1" dirty="0">
                <a:solidFill>
                  <a:srgbClr val="C00000"/>
                </a:solidFill>
                <a:highlight>
                  <a:srgbClr val="FFFF00"/>
                </a:highlight>
              </a:rPr>
              <a:t>O</a:t>
            </a:r>
            <a:r>
              <a:rPr lang="ko-KR" altLang="en-US" sz="1100" b="1" dirty="0">
                <a:solidFill>
                  <a:srgbClr val="C00000"/>
                </a:solidFill>
                <a:highlight>
                  <a:srgbClr val="FFFF00"/>
                </a:highlight>
              </a:rPr>
              <a:t> </a:t>
            </a:r>
            <a:endParaRPr lang="en-US" altLang="ko-KR" sz="1100" b="1" dirty="0">
              <a:solidFill>
                <a:srgbClr val="C00000"/>
              </a:solidFill>
              <a:highlight>
                <a:srgbClr val="FFFF00"/>
              </a:highlight>
            </a:endParaRPr>
          </a:p>
          <a:p>
            <a:pPr algn="ctr"/>
            <a:r>
              <a:rPr lang="en-US" altLang="ko-KR" sz="1100" b="1" dirty="0">
                <a:solidFill>
                  <a:srgbClr val="C00000"/>
                </a:solidFill>
                <a:highlight>
                  <a:srgbClr val="FFFF00"/>
                </a:highlight>
              </a:rPr>
              <a:t>(</a:t>
            </a:r>
            <a:r>
              <a:rPr lang="ko-KR" altLang="en-US" sz="1100" b="1" dirty="0">
                <a:solidFill>
                  <a:srgbClr val="C00000"/>
                </a:solidFill>
                <a:highlight>
                  <a:srgbClr val="FFFF00"/>
                </a:highlight>
              </a:rPr>
              <a:t>확률</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출력</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
        <p:nvSpPr>
          <p:cNvPr id="99" name="TextBox 98">
            <a:extLst>
              <a:ext uri="{FF2B5EF4-FFF2-40B4-BE49-F238E27FC236}">
                <a16:creationId xmlns:a16="http://schemas.microsoft.com/office/drawing/2014/main" id="{F93DB6B9-1F05-430C-B0EC-92EE23214274}"/>
              </a:ext>
            </a:extLst>
          </p:cNvPr>
          <p:cNvSpPr txBox="1"/>
          <p:nvPr/>
        </p:nvSpPr>
        <p:spPr>
          <a:xfrm>
            <a:off x="3777385" y="4129214"/>
            <a:ext cx="1268296" cy="430887"/>
          </a:xfrm>
          <a:prstGeom prst="rect">
            <a:avLst/>
          </a:prstGeom>
          <a:noFill/>
        </p:spPr>
        <p:txBody>
          <a:bodyPr wrap="none" rtlCol="0">
            <a:spAutoFit/>
          </a:bodyPr>
          <a:lstStyle/>
          <a:p>
            <a:pPr algn="ctr"/>
            <a:r>
              <a:rPr lang="en-US" altLang="ko-KR" sz="1100" b="1" dirty="0" err="1">
                <a:solidFill>
                  <a:srgbClr val="C00000"/>
                </a:solidFill>
              </a:rPr>
              <a:t>softmax</a:t>
            </a:r>
            <a:r>
              <a:rPr lang="en-US" altLang="ko-KR" sz="1100" b="1" dirty="0">
                <a:solidFill>
                  <a:srgbClr val="C00000"/>
                </a:solidFill>
              </a:rPr>
              <a:t> </a:t>
            </a:r>
            <a:r>
              <a:rPr lang="ko-KR" altLang="en-US" sz="1100" b="1" dirty="0">
                <a:solidFill>
                  <a:srgbClr val="C00000"/>
                </a:solidFill>
              </a:rPr>
              <a:t>이용 </a:t>
            </a:r>
            <a:r>
              <a:rPr lang="en-US" altLang="ko-KR" sz="1100" b="1" dirty="0">
                <a:solidFill>
                  <a:srgbClr val="C00000"/>
                </a:solidFill>
              </a:rPr>
              <a:t>X</a:t>
            </a:r>
            <a:r>
              <a:rPr lang="ko-KR" altLang="en-US" sz="1100" b="1" dirty="0">
                <a:solidFill>
                  <a:srgbClr val="C00000"/>
                </a:solidFill>
              </a:rPr>
              <a:t> </a:t>
            </a:r>
            <a:endParaRPr lang="en-US" altLang="ko-KR" sz="1100" b="1" dirty="0">
              <a:solidFill>
                <a:srgbClr val="C00000"/>
              </a:solidFill>
            </a:endParaRPr>
          </a:p>
          <a:p>
            <a:pPr algn="ctr"/>
            <a:r>
              <a:rPr lang="en-US" altLang="ko-KR" sz="1100" b="1" dirty="0">
                <a:solidFill>
                  <a:srgbClr val="C00000"/>
                </a:solidFill>
              </a:rPr>
              <a:t>(Value </a:t>
            </a:r>
            <a:r>
              <a:rPr lang="ko-KR" altLang="en-US" sz="1100" b="1" dirty="0">
                <a:solidFill>
                  <a:srgbClr val="C00000"/>
                </a:solidFill>
              </a:rPr>
              <a:t>출력</a:t>
            </a:r>
            <a:r>
              <a:rPr lang="en-US" altLang="ko-KR" sz="1100" b="1" dirty="0">
                <a:solidFill>
                  <a:srgbClr val="C00000"/>
                </a:solidFill>
              </a:rPr>
              <a:t>)</a:t>
            </a:r>
            <a:endParaRPr lang="ko-KR" altLang="en-US" sz="1100" b="1" dirty="0">
              <a:solidFill>
                <a:srgbClr val="C00000"/>
              </a:solidFill>
            </a:endParaRP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2377FEBB-DDE1-44B9-9848-0DA719A14ED0}"/>
                  </a:ext>
                </a:extLst>
              </p:cNvPr>
              <p:cNvSpPr txBox="1"/>
              <p:nvPr/>
            </p:nvSpPr>
            <p:spPr>
              <a:xfrm>
                <a:off x="625224" y="5645267"/>
                <a:ext cx="5092741" cy="338554"/>
              </a:xfrm>
              <a:prstGeom prst="rect">
                <a:avLst/>
              </a:prstGeom>
              <a:noFill/>
            </p:spPr>
            <p:txBody>
              <a:bodyPr wrap="none" rtlCol="0">
                <a:spAutoFit/>
              </a:bodyPr>
              <a:lstStyle/>
              <a:p>
                <a14:m>
                  <m:oMath xmlns:m="http://schemas.openxmlformats.org/officeDocument/2006/math">
                    <m:r>
                      <m:rPr>
                        <m:nor/>
                      </m:rPr>
                      <a:rPr lang="en-US" altLang="ko-KR" sz="1600" b="1" smtClean="0">
                        <a:latin typeface="Cambria Math" panose="02040503050406030204" pitchFamily="18" charset="0"/>
                      </a:rPr>
                      <m:t>Q</m:t>
                    </m:r>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S</m:t>
                        </m:r>
                      </m:e>
                      <m:sub>
                        <m:r>
                          <a:rPr lang="en-US" altLang="ko-KR" sz="1600" b="1" i="1" smtClean="0">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m:rPr>
                        <m:nor/>
                      </m:rPr>
                      <a:rPr lang="en-US" altLang="ko-KR" sz="1600" b="1" i="0" smtClean="0">
                        <a:latin typeface="Cambria Math" panose="02040503050406030204" pitchFamily="18" charset="0"/>
                      </a:rPr>
                      <m:t> </m:t>
                    </m:r>
                    <m:r>
                      <a:rPr lang="en-US" altLang="ko-KR" sz="1600" b="1" i="1" smtClean="0">
                        <a:latin typeface="Cambria Math" panose="02040503050406030204" pitchFamily="18" charset="0"/>
                        <a:ea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14:m>
                  <m:oMath xmlns:m="http://schemas.openxmlformats.org/officeDocument/2006/math">
                    <m:r>
                      <a:rPr lang="ko-KR" altLang="en-US" sz="1600" b="1" i="1" dirty="0" smtClean="0">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smtClean="0">
                        <a:solidFill>
                          <a:srgbClr val="C00000"/>
                        </a:solidFill>
                        <a:latin typeface="Cambria Math" panose="02040503050406030204" pitchFamily="18" charset="0"/>
                      </a:rPr>
                      <m:t>𝑹</m:t>
                    </m:r>
                    <m:r>
                      <a:rPr lang="en-US" altLang="ko-KR" sz="1600" b="1" i="0"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smtClean="0">
                        <a:solidFill>
                          <a:srgbClr val="C00000"/>
                        </a:solidFill>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i="0" dirty="0" smtClean="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endParaRPr lang="ko-KR" altLang="en-US" sz="1600" b="1" dirty="0">
                  <a:solidFill>
                    <a:schemeClr val="tx1"/>
                  </a:solidFill>
                </a:endParaRPr>
              </a:p>
            </p:txBody>
          </p:sp>
        </mc:Choice>
        <mc:Fallback>
          <p:sp>
            <p:nvSpPr>
              <p:cNvPr id="101" name="TextBox 100">
                <a:extLst>
                  <a:ext uri="{FF2B5EF4-FFF2-40B4-BE49-F238E27FC236}">
                    <a16:creationId xmlns:a16="http://schemas.microsoft.com/office/drawing/2014/main" id="{2377FEBB-DDE1-44B9-9848-0DA719A14ED0}"/>
                  </a:ext>
                </a:extLst>
              </p:cNvPr>
              <p:cNvSpPr txBox="1">
                <a:spLocks noRot="1" noChangeAspect="1" noMove="1" noResize="1" noEditPoints="1" noAdjustHandles="1" noChangeArrowheads="1" noChangeShapeType="1" noTextEdit="1"/>
              </p:cNvSpPr>
              <p:nvPr/>
            </p:nvSpPr>
            <p:spPr>
              <a:xfrm>
                <a:off x="625224" y="5645267"/>
                <a:ext cx="5092741" cy="338554"/>
              </a:xfrm>
              <a:prstGeom prst="rect">
                <a:avLst/>
              </a:prstGeom>
              <a:blipFill>
                <a:blip r:embed="rId4"/>
                <a:stretch>
                  <a:fillRect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13B7D0F9-4146-4F53-8662-27A2A6A0F94B}"/>
                  </a:ext>
                </a:extLst>
              </p:cNvPr>
              <p:cNvSpPr txBox="1"/>
              <p:nvPr/>
            </p:nvSpPr>
            <p:spPr>
              <a:xfrm>
                <a:off x="360562" y="6192303"/>
                <a:ext cx="5881225" cy="344838"/>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360562" y="6192303"/>
                <a:ext cx="5881225" cy="344838"/>
              </a:xfrm>
              <a:prstGeom prst="rect">
                <a:avLst/>
              </a:prstGeom>
              <a:blipFill>
                <a:blip r:embed="rId5"/>
                <a:stretch>
                  <a:fillRect b="-14286"/>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2356843" y="6590670"/>
            <a:ext cx="1789272" cy="261610"/>
          </a:xfrm>
          <a:prstGeom prst="rect">
            <a:avLst/>
          </a:prstGeom>
          <a:noFill/>
        </p:spPr>
        <p:txBody>
          <a:bodyPr wrap="none" rtlCol="0">
            <a:spAutoFit/>
          </a:bodyPr>
          <a:lstStyle/>
          <a:p>
            <a:pPr algn="ctr"/>
            <a:r>
              <a:rPr lang="en-US" altLang="ko-KR" sz="1100" b="1" dirty="0">
                <a:solidFill>
                  <a:srgbClr val="C00000"/>
                </a:solidFill>
              </a:rPr>
              <a:t>Deep SARSA</a:t>
            </a:r>
            <a:r>
              <a:rPr lang="ko-KR" altLang="en-US" sz="1100" b="1" dirty="0">
                <a:solidFill>
                  <a:srgbClr val="C00000"/>
                </a:solidFill>
              </a:rPr>
              <a:t>의 오류함수</a:t>
            </a:r>
          </a:p>
        </p:txBody>
      </p:sp>
      <p:sp>
        <p:nvSpPr>
          <p:cNvPr id="112" name="TextBox 111">
            <a:extLst>
              <a:ext uri="{FF2B5EF4-FFF2-40B4-BE49-F238E27FC236}">
                <a16:creationId xmlns:a16="http://schemas.microsoft.com/office/drawing/2014/main" id="{A9C0E732-7D72-4EE3-A3D7-72F907E48E2E}"/>
              </a:ext>
            </a:extLst>
          </p:cNvPr>
          <p:cNvSpPr txBox="1"/>
          <p:nvPr/>
        </p:nvSpPr>
        <p:spPr>
          <a:xfrm>
            <a:off x="8086778" y="5587571"/>
            <a:ext cx="2402196" cy="923330"/>
          </a:xfrm>
          <a:prstGeom prst="rect">
            <a:avLst/>
          </a:prstGeom>
          <a:noFill/>
        </p:spPr>
        <p:txBody>
          <a:bodyPr wrap="square">
            <a:spAutoFit/>
          </a:bodyPr>
          <a:lstStyle/>
          <a:p>
            <a:r>
              <a:rPr lang="en-US" altLang="ko-KR" b="1" dirty="0">
                <a:solidFill>
                  <a:schemeClr val="accent6"/>
                </a:solidFill>
              </a:rPr>
              <a:t>Policy Optimization</a:t>
            </a:r>
          </a:p>
          <a:p>
            <a:pPr marL="285750" indent="-285750">
              <a:buFontTx/>
              <a:buChar char="-"/>
            </a:pPr>
            <a:r>
              <a:rPr lang="en-US" altLang="ko-KR" b="1" dirty="0">
                <a:solidFill>
                  <a:schemeClr val="accent6"/>
                </a:solidFill>
              </a:rPr>
              <a:t>TRPO</a:t>
            </a:r>
          </a:p>
          <a:p>
            <a:pPr marL="285750" indent="-285750">
              <a:buFontTx/>
              <a:buChar char="-"/>
            </a:pPr>
            <a:r>
              <a:rPr lang="en-US" altLang="ko-KR" b="1" dirty="0">
                <a:solidFill>
                  <a:schemeClr val="accent6"/>
                </a:solidFill>
              </a:rPr>
              <a:t>PPO…</a:t>
            </a:r>
          </a:p>
        </p:txBody>
      </p:sp>
    </p:spTree>
    <p:extLst>
      <p:ext uri="{BB962C8B-B14F-4D97-AF65-F5344CB8AC3E}">
        <p14:creationId xmlns:p14="http://schemas.microsoft.com/office/powerpoint/2010/main" val="3218422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DQN (Playing Atari with Deep Reinforcement Learning, 2013 DeepMind)</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754326"/>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Q-Learning</a:t>
                </a:r>
                <a:r>
                  <a:rPr lang="ko-KR" altLang="en-US" b="1" dirty="0"/>
                  <a:t>과 </a:t>
                </a:r>
                <a:r>
                  <a:rPr lang="en-US" altLang="ko-KR" b="1" dirty="0"/>
                  <a:t>DNN</a:t>
                </a:r>
                <a:r>
                  <a:rPr lang="ko-KR" altLang="en-US" b="1" dirty="0"/>
                  <a:t>을 사용하려면 </a:t>
                </a:r>
                <a:r>
                  <a:rPr lang="en-US" altLang="ko-KR" b="1" dirty="0"/>
                  <a:t>Deep SARSA</a:t>
                </a:r>
                <a:r>
                  <a:rPr lang="ko-KR" altLang="en-US" b="1" dirty="0"/>
                  <a:t>와 다르게 </a:t>
                </a:r>
                <a:r>
                  <a:rPr lang="en-US" altLang="ko-KR" b="1" dirty="0"/>
                  <a:t>“</a:t>
                </a:r>
                <a:r>
                  <a:rPr lang="en-US" altLang="ko-KR" b="1" dirty="0">
                    <a:solidFill>
                      <a:srgbClr val="002060"/>
                    </a:solidFill>
                  </a:rPr>
                  <a:t>Experience Replay</a:t>
                </a:r>
                <a:r>
                  <a:rPr lang="en-US" altLang="ko-KR" b="1" dirty="0"/>
                  <a:t>”</a:t>
                </a:r>
                <a:r>
                  <a:rPr lang="ko-KR" altLang="en-US" b="1" dirty="0"/>
                  <a:t>라는 장치 필요</a:t>
                </a:r>
                <a:endParaRPr lang="en-US" altLang="ko-KR" b="1" dirty="0"/>
              </a:p>
              <a:p>
                <a:pPr marL="800100" lvl="1" indent="-342900">
                  <a:buFont typeface="Arial" panose="020B0604020202020204" pitchFamily="34" charset="0"/>
                  <a:buChar char="•"/>
                </a:pPr>
                <a:r>
                  <a:rPr lang="ko-KR" altLang="en-US" dirty="0"/>
                  <a:t>리플레이 메모리를 사용함으로써 얻는 이점</a:t>
                </a:r>
                <a:endParaRPr lang="en-US" altLang="ko-KR" dirty="0"/>
              </a:p>
              <a:p>
                <a:pPr marL="1257300" lvl="2" indent="-342900">
                  <a:buFont typeface="Arial" panose="020B0604020202020204" pitchFamily="34" charset="0"/>
                  <a:buChar char="•"/>
                </a:pPr>
                <a:r>
                  <a:rPr lang="ko-KR" altLang="en-US" dirty="0"/>
                  <a:t>원래 </a:t>
                </a:r>
                <a:r>
                  <a:rPr lang="en-US" altLang="ko-KR" dirty="0"/>
                  <a:t>sample </a:t>
                </a:r>
                <a:r>
                  <a:rPr lang="en-US" altLang="ko-KR" dirty="0">
                    <a:solidFill>
                      <a:schemeClr val="tx1"/>
                    </a:solidFill>
                  </a:rPr>
                  <a:t>(s, a, r, s’) </a:t>
                </a:r>
                <a:r>
                  <a:rPr lang="ko-KR" altLang="en-US" dirty="0">
                    <a:solidFill>
                      <a:schemeClr val="tx1"/>
                    </a:solidFill>
                  </a:rPr>
                  <a:t>끼리 상관관계가 강하다</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ea typeface="Cambria Math" panose="02040503050406030204" pitchFamily="18" charset="0"/>
                      </a:rPr>
                      <m:t>→</m:t>
                    </m:r>
                  </m:oMath>
                </a14:m>
                <a:r>
                  <a:rPr lang="en-US" altLang="ko-KR" dirty="0">
                    <a:solidFill>
                      <a:schemeClr val="tx1"/>
                    </a:solidFill>
                  </a:rPr>
                  <a:t> </a:t>
                </a:r>
                <a:r>
                  <a:rPr lang="ko-KR" altLang="en-US" b="1" dirty="0">
                    <a:solidFill>
                      <a:srgbClr val="0070C0"/>
                    </a:solidFill>
                  </a:rPr>
                  <a:t>해소 </a:t>
                </a:r>
                <a:r>
                  <a:rPr lang="en-US" altLang="ko-KR" b="1" dirty="0">
                    <a:solidFill>
                      <a:srgbClr val="0070C0"/>
                    </a:solidFill>
                  </a:rPr>
                  <a:t>(e.g. SARSA</a:t>
                </a:r>
                <a:r>
                  <a:rPr lang="ko-KR" altLang="en-US" b="1" dirty="0">
                    <a:solidFill>
                      <a:srgbClr val="0070C0"/>
                    </a:solidFill>
                  </a:rPr>
                  <a:t>의 문제점</a:t>
                </a:r>
                <a:r>
                  <a:rPr lang="en-US" altLang="ko-KR" b="1" dirty="0">
                    <a:solidFill>
                      <a:srgbClr val="0070C0"/>
                    </a:solidFill>
                  </a:rPr>
                  <a:t>)</a:t>
                </a:r>
              </a:p>
              <a:p>
                <a:pPr marL="1257300" lvl="2" indent="-342900">
                  <a:buFont typeface="Arial" panose="020B0604020202020204" pitchFamily="34" charset="0"/>
                  <a:buChar char="•"/>
                </a:pPr>
                <a:r>
                  <a:rPr lang="ko-KR" altLang="en-US" dirty="0">
                    <a:solidFill>
                      <a:schemeClr val="tx1"/>
                    </a:solidFill>
                  </a:rPr>
                  <a:t>샘플 하나로 인공신경망을 업데이트하는 것이 아니라 </a:t>
                </a:r>
                <a:r>
                  <a:rPr lang="en-US" altLang="ko-KR" dirty="0">
                    <a:solidFill>
                      <a:schemeClr val="tx1"/>
                    </a:solidFill>
                  </a:rPr>
                  <a:t>"</a:t>
                </a:r>
                <a:r>
                  <a:rPr lang="ko-KR" altLang="en-US" dirty="0">
                    <a:solidFill>
                      <a:schemeClr val="tx1"/>
                    </a:solidFill>
                  </a:rPr>
                  <a:t>리플레이 메모리에서 추출한 여러 개의 샘플을 통해 업데이트하므로 </a:t>
                </a:r>
                <a:r>
                  <a:rPr lang="ko-KR" altLang="en-US" b="1" dirty="0">
                    <a:solidFill>
                      <a:srgbClr val="0070C0"/>
                    </a:solidFill>
                  </a:rPr>
                  <a:t>학습이 안정적임</a:t>
                </a:r>
                <a:endParaRPr lang="en-US" altLang="ko-KR" b="1" dirty="0">
                  <a:solidFill>
                    <a:srgbClr val="0070C0"/>
                  </a:solidFill>
                </a:endParaRPr>
              </a:p>
              <a:p>
                <a:pPr lvl="2"/>
                <a:endParaRPr lang="en-US" altLang="ko-KR" b="1" dirty="0"/>
              </a:p>
            </p:txBody>
          </p:sp>
        </mc:Choice>
        <mc:Fallback>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1754326"/>
              </a:xfrm>
              <a:prstGeom prst="rect">
                <a:avLst/>
              </a:prstGeom>
              <a:blipFill>
                <a:blip r:embed="rId2"/>
                <a:stretch>
                  <a:fillRect l="-326" t="-2091"/>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35</a:t>
            </a:fld>
            <a:endParaRPr lang="ko-KR" altLang="en-US" dirty="0"/>
          </a:p>
        </p:txBody>
      </p: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13B7D0F9-4146-4F53-8662-27A2A6A0F94B}"/>
                  </a:ext>
                </a:extLst>
              </p:cNvPr>
              <p:cNvSpPr txBox="1"/>
              <p:nvPr/>
            </p:nvSpPr>
            <p:spPr>
              <a:xfrm>
                <a:off x="5535024" y="4514674"/>
                <a:ext cx="6427850" cy="435119"/>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𝜽</m:t>
                                </m:r>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5535024" y="4514674"/>
                <a:ext cx="6427850" cy="435119"/>
              </a:xfrm>
              <a:prstGeom prst="rect">
                <a:avLst/>
              </a:prstGeom>
              <a:blipFill>
                <a:blip r:embed="rId3"/>
                <a:stretch>
                  <a:fillRect/>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7792596" y="4913041"/>
            <a:ext cx="1266693" cy="261610"/>
          </a:xfrm>
          <a:prstGeom prst="rect">
            <a:avLst/>
          </a:prstGeom>
          <a:noFill/>
        </p:spPr>
        <p:txBody>
          <a:bodyPr wrap="none" rtlCol="0">
            <a:spAutoFit/>
          </a:bodyPr>
          <a:lstStyle/>
          <a:p>
            <a:pPr algn="ctr"/>
            <a:r>
              <a:rPr lang="en-US" altLang="ko-KR" sz="1100" b="1" dirty="0">
                <a:solidFill>
                  <a:srgbClr val="C00000"/>
                </a:solidFill>
              </a:rPr>
              <a:t>DQN</a:t>
            </a:r>
            <a:r>
              <a:rPr lang="ko-KR" altLang="en-US" sz="1100" b="1" dirty="0">
                <a:solidFill>
                  <a:srgbClr val="C00000"/>
                </a:solidFill>
              </a:rPr>
              <a:t>의 오류함수</a:t>
            </a:r>
          </a:p>
        </p:txBody>
      </p:sp>
      <p:pic>
        <p:nvPicPr>
          <p:cNvPr id="6" name="그림 5">
            <a:extLst>
              <a:ext uri="{FF2B5EF4-FFF2-40B4-BE49-F238E27FC236}">
                <a16:creationId xmlns:a16="http://schemas.microsoft.com/office/drawing/2014/main" id="{309F4592-053E-4DE5-9C5B-15F38260A167}"/>
              </a:ext>
            </a:extLst>
          </p:cNvPr>
          <p:cNvPicPr>
            <a:picLocks noChangeAspect="1"/>
          </p:cNvPicPr>
          <p:nvPr/>
        </p:nvPicPr>
        <p:blipFill>
          <a:blip r:embed="rId4"/>
          <a:stretch>
            <a:fillRect/>
          </a:stretch>
        </p:blipFill>
        <p:spPr>
          <a:xfrm>
            <a:off x="1431864" y="3262737"/>
            <a:ext cx="3653985" cy="2840925"/>
          </a:xfrm>
          <a:prstGeom prst="rect">
            <a:avLst/>
          </a:prstGeom>
        </p:spPr>
      </p:pic>
      <p:sp>
        <p:nvSpPr>
          <p:cNvPr id="11" name="TextBox 10">
            <a:extLst>
              <a:ext uri="{FF2B5EF4-FFF2-40B4-BE49-F238E27FC236}">
                <a16:creationId xmlns:a16="http://schemas.microsoft.com/office/drawing/2014/main" id="{EC0948B6-0382-4308-8481-64CE83B28675}"/>
              </a:ext>
            </a:extLst>
          </p:cNvPr>
          <p:cNvSpPr txBox="1"/>
          <p:nvPr/>
        </p:nvSpPr>
        <p:spPr>
          <a:xfrm>
            <a:off x="921173" y="3725932"/>
            <a:ext cx="1351652" cy="276999"/>
          </a:xfrm>
          <a:prstGeom prst="rect">
            <a:avLst/>
          </a:prstGeom>
          <a:noFill/>
        </p:spPr>
        <p:txBody>
          <a:bodyPr wrap="none" rtlCol="0">
            <a:spAutoFit/>
          </a:bodyPr>
          <a:lstStyle/>
          <a:p>
            <a:r>
              <a:rPr lang="ko-KR" altLang="en-US" sz="1200" b="1" dirty="0">
                <a:solidFill>
                  <a:srgbClr val="C00000"/>
                </a:solidFill>
              </a:rPr>
              <a:t>① </a:t>
            </a:r>
            <a:r>
              <a:rPr lang="en-US" altLang="ko-KR" sz="1200" b="1" dirty="0">
                <a:solidFill>
                  <a:srgbClr val="C00000"/>
                </a:solidFill>
              </a:rPr>
              <a:t>Agent</a:t>
            </a:r>
            <a:r>
              <a:rPr lang="ko-KR" altLang="en-US" sz="1200" b="1" dirty="0">
                <a:solidFill>
                  <a:srgbClr val="C00000"/>
                </a:solidFill>
              </a:rPr>
              <a:t>가 탐험</a:t>
            </a:r>
          </a:p>
        </p:txBody>
      </p:sp>
      <p:sp>
        <p:nvSpPr>
          <p:cNvPr id="12" name="TextBox 11">
            <a:extLst>
              <a:ext uri="{FF2B5EF4-FFF2-40B4-BE49-F238E27FC236}">
                <a16:creationId xmlns:a16="http://schemas.microsoft.com/office/drawing/2014/main" id="{24298389-5C5B-42FB-B426-3B7CA1CF0EE8}"/>
              </a:ext>
            </a:extLst>
          </p:cNvPr>
          <p:cNvSpPr txBox="1"/>
          <p:nvPr/>
        </p:nvSpPr>
        <p:spPr>
          <a:xfrm>
            <a:off x="2727300" y="3148957"/>
            <a:ext cx="1063112" cy="276999"/>
          </a:xfrm>
          <a:prstGeom prst="rect">
            <a:avLst/>
          </a:prstGeom>
          <a:noFill/>
        </p:spPr>
        <p:txBody>
          <a:bodyPr wrap="none" rtlCol="0">
            <a:spAutoFit/>
          </a:bodyPr>
          <a:lstStyle/>
          <a:p>
            <a:r>
              <a:rPr lang="ko-KR" altLang="en-US" sz="1200" b="1" dirty="0">
                <a:solidFill>
                  <a:srgbClr val="C00000"/>
                </a:solidFill>
              </a:rPr>
              <a:t>② 샘플 저장</a:t>
            </a:r>
          </a:p>
        </p:txBody>
      </p:sp>
      <p:sp>
        <p:nvSpPr>
          <p:cNvPr id="13" name="TextBox 12">
            <a:extLst>
              <a:ext uri="{FF2B5EF4-FFF2-40B4-BE49-F238E27FC236}">
                <a16:creationId xmlns:a16="http://schemas.microsoft.com/office/drawing/2014/main" id="{28BC52AF-44EB-4BC8-A356-8DC6CAB0929B}"/>
              </a:ext>
            </a:extLst>
          </p:cNvPr>
          <p:cNvSpPr txBox="1"/>
          <p:nvPr/>
        </p:nvSpPr>
        <p:spPr>
          <a:xfrm>
            <a:off x="2645539" y="5965162"/>
            <a:ext cx="1326004" cy="276999"/>
          </a:xfrm>
          <a:prstGeom prst="rect">
            <a:avLst/>
          </a:prstGeom>
          <a:noFill/>
        </p:spPr>
        <p:txBody>
          <a:bodyPr wrap="none" rtlCol="0">
            <a:spAutoFit/>
          </a:bodyPr>
          <a:lstStyle/>
          <a:p>
            <a:r>
              <a:rPr lang="ko-KR" altLang="en-US" sz="1200" b="1" dirty="0">
                <a:solidFill>
                  <a:srgbClr val="C00000"/>
                </a:solidFill>
              </a:rPr>
              <a:t>③ </a:t>
            </a:r>
            <a:r>
              <a:rPr lang="en-US" altLang="ko-KR" sz="1200" b="1" dirty="0">
                <a:solidFill>
                  <a:srgbClr val="C00000"/>
                </a:solidFill>
              </a:rPr>
              <a:t>random</a:t>
            </a:r>
            <a:r>
              <a:rPr lang="ko-KR" altLang="en-US" sz="1200" b="1" dirty="0">
                <a:solidFill>
                  <a:srgbClr val="C00000"/>
                </a:solidFill>
              </a:rPr>
              <a:t> 추출</a:t>
            </a:r>
          </a:p>
        </p:txBody>
      </p:sp>
      <p:sp>
        <p:nvSpPr>
          <p:cNvPr id="14" name="TextBox 13">
            <a:extLst>
              <a:ext uri="{FF2B5EF4-FFF2-40B4-BE49-F238E27FC236}">
                <a16:creationId xmlns:a16="http://schemas.microsoft.com/office/drawing/2014/main" id="{C0806F04-A29D-4368-A226-ED472EAE2649}"/>
              </a:ext>
            </a:extLst>
          </p:cNvPr>
          <p:cNvSpPr txBox="1"/>
          <p:nvPr/>
        </p:nvSpPr>
        <p:spPr>
          <a:xfrm>
            <a:off x="921173" y="5382025"/>
            <a:ext cx="2244525" cy="276999"/>
          </a:xfrm>
          <a:prstGeom prst="rect">
            <a:avLst/>
          </a:prstGeom>
          <a:noFill/>
        </p:spPr>
        <p:txBody>
          <a:bodyPr wrap="none" rtlCol="0">
            <a:spAutoFit/>
          </a:bodyPr>
          <a:lstStyle/>
          <a:p>
            <a:r>
              <a:rPr lang="ko-KR" altLang="en-US" sz="1200" b="1" dirty="0">
                <a:solidFill>
                  <a:srgbClr val="C00000"/>
                </a:solidFill>
              </a:rPr>
              <a:t>④ 추출된 </a:t>
            </a:r>
            <a:r>
              <a:rPr lang="en-US" altLang="ko-KR" sz="1200" b="1" dirty="0">
                <a:solidFill>
                  <a:srgbClr val="C00000"/>
                </a:solidFill>
              </a:rPr>
              <a:t>data</a:t>
            </a:r>
            <a:r>
              <a:rPr lang="ko-KR" altLang="en-US" sz="1200" b="1" dirty="0">
                <a:solidFill>
                  <a:srgbClr val="C00000"/>
                </a:solidFill>
              </a:rPr>
              <a:t>로 </a:t>
            </a:r>
            <a:r>
              <a:rPr lang="en-US" altLang="ko-KR" sz="1200" b="1" dirty="0">
                <a:solidFill>
                  <a:srgbClr val="C00000"/>
                </a:solidFill>
              </a:rPr>
              <a:t>Agent </a:t>
            </a:r>
            <a:r>
              <a:rPr lang="ko-KR" altLang="en-US" sz="1200" b="1" dirty="0">
                <a:solidFill>
                  <a:srgbClr val="C00000"/>
                </a:solidFill>
              </a:rPr>
              <a:t>학습</a:t>
            </a:r>
          </a:p>
        </p:txBody>
      </p:sp>
      <p:sp>
        <p:nvSpPr>
          <p:cNvPr id="15" name="TextBox 14">
            <a:extLst>
              <a:ext uri="{FF2B5EF4-FFF2-40B4-BE49-F238E27FC236}">
                <a16:creationId xmlns:a16="http://schemas.microsoft.com/office/drawing/2014/main" id="{1557E5C6-47CE-4B2E-B2EB-AC46E5A25D2F}"/>
              </a:ext>
            </a:extLst>
          </p:cNvPr>
          <p:cNvSpPr txBox="1"/>
          <p:nvPr/>
        </p:nvSpPr>
        <p:spPr>
          <a:xfrm>
            <a:off x="317294" y="6400560"/>
            <a:ext cx="10836621" cy="461665"/>
          </a:xfrm>
          <a:prstGeom prst="rect">
            <a:avLst/>
          </a:prstGeom>
          <a:noFill/>
        </p:spPr>
        <p:txBody>
          <a:bodyPr wrap="none" rtlCol="0">
            <a:spAutoFit/>
          </a:bodyPr>
          <a:lstStyle/>
          <a:p>
            <a:r>
              <a:rPr lang="en-US" altLang="ko-KR" sz="1200" b="1" i="1" dirty="0"/>
              <a:t>Q)</a:t>
            </a:r>
            <a:r>
              <a:rPr lang="ko-KR" altLang="en-US" sz="1200" b="1" i="1" dirty="0"/>
              <a:t> 리플레이 메모리가 꽉 차면 어떤 샘플을 삭제해야 할까</a:t>
            </a:r>
            <a:r>
              <a:rPr lang="en-US" altLang="ko-KR" sz="1200" b="1" i="1" dirty="0"/>
              <a:t>?</a:t>
            </a:r>
          </a:p>
          <a:p>
            <a:r>
              <a:rPr lang="en-US" altLang="ko-KR" sz="1200" b="1" i="1" dirty="0"/>
              <a:t>A) </a:t>
            </a:r>
            <a:r>
              <a:rPr lang="ko-KR" altLang="en-US" sz="1200" b="1" i="1" dirty="0"/>
              <a:t>제일 처음에 들어온 샘플부터 메모리를 삭제</a:t>
            </a:r>
            <a:r>
              <a:rPr lang="en-US" altLang="ko-KR" sz="1200" b="1" i="1" dirty="0"/>
              <a:t>(FIFO) </a:t>
            </a:r>
            <a:r>
              <a:rPr lang="ko-KR" altLang="en-US" sz="1200" b="1" i="1" dirty="0"/>
              <a:t>→</a:t>
            </a:r>
            <a:r>
              <a:rPr lang="en-US" altLang="ko-KR" sz="1200" b="1" i="1" dirty="0"/>
              <a:t> Agent</a:t>
            </a:r>
            <a:r>
              <a:rPr lang="ko-KR" altLang="en-US" sz="1200" b="1" i="1" dirty="0"/>
              <a:t>가 학습을 하면 점점 높은 점수를 받게 되면 더 좋은 샘플들이 리플레이 메모리에 저장된다</a:t>
            </a:r>
            <a:r>
              <a:rPr lang="en-US" altLang="ko-KR" sz="1200" b="1" i="1" dirty="0"/>
              <a:t>.</a:t>
            </a:r>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9E91A30-605B-4E2B-9D21-7DC7294597C6}"/>
              </a:ext>
            </a:extLst>
          </p:cNvPr>
          <p:cNvSpPr txBox="1"/>
          <p:nvPr/>
        </p:nvSpPr>
        <p:spPr>
          <a:xfrm>
            <a:off x="6909125" y="3819283"/>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7A1AB98-146A-44C1-93D2-204A25E8D7C4}"/>
                  </a:ext>
                </a:extLst>
              </p:cNvPr>
              <p:cNvSpPr txBox="1"/>
              <p:nvPr/>
            </p:nvSpPr>
            <p:spPr>
              <a:xfrm>
                <a:off x="5535024" y="3381572"/>
                <a:ext cx="6318909" cy="456087"/>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R</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p:sp>
            <p:nvSpPr>
              <p:cNvPr id="22" name="TextBox 21">
                <a:extLst>
                  <a:ext uri="{FF2B5EF4-FFF2-40B4-BE49-F238E27FC236}">
                    <a16:creationId xmlns:a16="http://schemas.microsoft.com/office/drawing/2014/main" id="{F7A1AB98-146A-44C1-93D2-204A25E8D7C4}"/>
                  </a:ext>
                </a:extLst>
              </p:cNvPr>
              <p:cNvSpPr txBox="1">
                <a:spLocks noRot="1" noChangeAspect="1" noMove="1" noResize="1" noEditPoints="1" noAdjustHandles="1" noChangeArrowheads="1" noChangeShapeType="1" noTextEdit="1"/>
              </p:cNvSpPr>
              <p:nvPr/>
            </p:nvSpPr>
            <p:spPr>
              <a:xfrm>
                <a:off x="5535024" y="3381572"/>
                <a:ext cx="6318909" cy="456087"/>
              </a:xfrm>
              <a:prstGeom prst="rect">
                <a:avLst/>
              </a:prstGeom>
              <a:blipFill>
                <a:blip r:embed="rId5"/>
                <a:stretch>
                  <a:fillRect l="-193" t="-9333" b="-2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EBD25CE-75F5-4CE9-A0C9-C6A79BB6C91B}"/>
                  </a:ext>
                </a:extLst>
              </p:cNvPr>
              <p:cNvSpPr txBox="1"/>
              <p:nvPr/>
            </p:nvSpPr>
            <p:spPr>
              <a:xfrm>
                <a:off x="5535024" y="5618559"/>
                <a:ext cx="6588342" cy="450636"/>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smtClean="0">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smtClean="0">
                                    <a:solidFill>
                                      <a:srgbClr val="C00000"/>
                                    </a:solidFill>
                                    <a:latin typeface="Cambria Math" panose="02040503050406030204" pitchFamily="18" charset="0"/>
                                  </a:rPr>
                                  <m:t> </m:t>
                                </m:r>
                                <m:sSup>
                                  <m:sSupPr>
                                    <m:ctrlPr>
                                      <a:rPr lang="en-US" altLang="ko-KR" sz="1600" b="1" i="1" smtClean="0">
                                        <a:solidFill>
                                          <a:srgbClr val="C00000"/>
                                        </a:solidFill>
                                        <a:latin typeface="Cambria Math" panose="02040503050406030204" pitchFamily="18" charset="0"/>
                                      </a:rPr>
                                    </m:ctrlPr>
                                  </m:sSupPr>
                                  <m:e>
                                    <m:r>
                                      <a:rPr lang="ko-KR" altLang="en-US" sz="1600" b="1" i="1">
                                        <a:solidFill>
                                          <a:srgbClr val="C00000"/>
                                        </a:solidFill>
                                        <a:latin typeface="Cambria Math" panose="02040503050406030204" pitchFamily="18" charset="0"/>
                                      </a:rPr>
                                      <m:t>𝜽</m:t>
                                    </m:r>
                                  </m:e>
                                  <m:sup>
                                    <m:r>
                                      <a:rPr lang="en-US" altLang="ko-KR" sz="1600" b="1" i="1" smtClean="0">
                                        <a:solidFill>
                                          <a:srgbClr val="C00000"/>
                                        </a:solidFill>
                                        <a:latin typeface="Cambria Math" panose="02040503050406030204" pitchFamily="18" charset="0"/>
                                      </a:rPr>
                                      <m:t>−</m:t>
                                    </m:r>
                                  </m:sup>
                                </m:sSup>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p:sp>
            <p:nvSpPr>
              <p:cNvPr id="26" name="TextBox 25">
                <a:extLst>
                  <a:ext uri="{FF2B5EF4-FFF2-40B4-BE49-F238E27FC236}">
                    <a16:creationId xmlns:a16="http://schemas.microsoft.com/office/drawing/2014/main" id="{3EBD25CE-75F5-4CE9-A0C9-C6A79BB6C91B}"/>
                  </a:ext>
                </a:extLst>
              </p:cNvPr>
              <p:cNvSpPr txBox="1">
                <a:spLocks noRot="1" noChangeAspect="1" noMove="1" noResize="1" noEditPoints="1" noAdjustHandles="1" noChangeArrowheads="1" noChangeShapeType="1" noTextEdit="1"/>
              </p:cNvSpPr>
              <p:nvPr/>
            </p:nvSpPr>
            <p:spPr>
              <a:xfrm>
                <a:off x="5535024" y="5618559"/>
                <a:ext cx="6588342" cy="450636"/>
              </a:xfrm>
              <a:prstGeom prst="rect">
                <a:avLst/>
              </a:prstGeom>
              <a:blipFill>
                <a:blip r:embed="rId6"/>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27C016E1-BA33-4179-A27A-3BB207D55CCA}"/>
              </a:ext>
            </a:extLst>
          </p:cNvPr>
          <p:cNvSpPr txBox="1"/>
          <p:nvPr/>
        </p:nvSpPr>
        <p:spPr>
          <a:xfrm>
            <a:off x="7197914" y="6075403"/>
            <a:ext cx="2993128" cy="261610"/>
          </a:xfrm>
          <a:prstGeom prst="rect">
            <a:avLst/>
          </a:prstGeom>
          <a:noFill/>
        </p:spPr>
        <p:txBody>
          <a:bodyPr wrap="none" rtlCol="0">
            <a:spAutoFit/>
          </a:bodyPr>
          <a:lstStyle/>
          <a:p>
            <a:pPr algn="ctr"/>
            <a:r>
              <a:rPr lang="en-US" altLang="ko-KR" sz="1100" b="1" dirty="0">
                <a:solidFill>
                  <a:srgbClr val="C00000"/>
                </a:solidFill>
              </a:rPr>
              <a:t>Target Network</a:t>
            </a:r>
            <a:r>
              <a:rPr lang="ko-KR" altLang="en-US" sz="1100" b="1" dirty="0">
                <a:solidFill>
                  <a:srgbClr val="C00000"/>
                </a:solidFill>
              </a:rPr>
              <a:t>를 이용한 </a:t>
            </a:r>
            <a:r>
              <a:rPr lang="en-US" altLang="ko-KR" sz="1100" b="1" dirty="0">
                <a:solidFill>
                  <a:srgbClr val="C00000"/>
                </a:solidFill>
              </a:rPr>
              <a:t>DQN</a:t>
            </a:r>
            <a:r>
              <a:rPr lang="ko-KR" altLang="en-US" sz="1100" b="1" dirty="0">
                <a:solidFill>
                  <a:srgbClr val="C00000"/>
                </a:solidFill>
              </a:rPr>
              <a:t>의 오류함수</a:t>
            </a:r>
          </a:p>
        </p:txBody>
      </p:sp>
      <p:sp>
        <p:nvSpPr>
          <p:cNvPr id="33" name="TextBox 32">
            <a:extLst>
              <a:ext uri="{FF2B5EF4-FFF2-40B4-BE49-F238E27FC236}">
                <a16:creationId xmlns:a16="http://schemas.microsoft.com/office/drawing/2014/main" id="{A1E1578F-0E39-4C8A-BB5E-EBC5C0F10A83}"/>
              </a:ext>
            </a:extLst>
          </p:cNvPr>
          <p:cNvSpPr txBox="1"/>
          <p:nvPr/>
        </p:nvSpPr>
        <p:spPr>
          <a:xfrm>
            <a:off x="5535024" y="5166581"/>
            <a:ext cx="6481261" cy="430887"/>
          </a:xfrm>
          <a:prstGeom prst="rect">
            <a:avLst/>
          </a:prstGeom>
          <a:noFill/>
        </p:spPr>
        <p:txBody>
          <a:bodyPr wrap="none" rtlCol="0">
            <a:spAutoFit/>
          </a:bodyPr>
          <a:lstStyle/>
          <a:p>
            <a:r>
              <a:rPr lang="en-US" altLang="ko-KR" sz="1100" b="1" dirty="0"/>
              <a:t>Bootstrap</a:t>
            </a:r>
            <a:r>
              <a:rPr lang="ko-KR" altLang="en-US" sz="1100" b="1" dirty="0"/>
              <a:t>의 문제점은 </a:t>
            </a:r>
            <a:r>
              <a:rPr lang="en-US" altLang="ko-KR" sz="1100" b="1" dirty="0"/>
              <a:t>Update</a:t>
            </a:r>
            <a:r>
              <a:rPr lang="ko-KR" altLang="en-US" sz="1100" b="1" dirty="0"/>
              <a:t>의 목표가 계속 변한다는 것</a:t>
            </a:r>
            <a:r>
              <a:rPr lang="en-US" altLang="ko-KR" sz="1100" b="1" dirty="0"/>
              <a:t>, </a:t>
            </a:r>
            <a:r>
              <a:rPr lang="ko-KR" altLang="en-US" sz="1100" b="1" dirty="0"/>
              <a:t>이를 방지하기 위해 정답을 만들어내는 </a:t>
            </a:r>
            <a:endParaRPr lang="en-US" altLang="ko-KR" sz="1100" b="1" dirty="0"/>
          </a:p>
          <a:p>
            <a:r>
              <a:rPr lang="ko-KR" altLang="en-US" sz="1100" b="1" dirty="0"/>
              <a:t>인공신경망을 일정 시간동안 유지</a:t>
            </a:r>
            <a:r>
              <a:rPr lang="en-US" altLang="ko-KR" sz="1100" b="1" dirty="0"/>
              <a:t>! (</a:t>
            </a:r>
            <a:r>
              <a:rPr lang="ko-KR" altLang="en-US" sz="1100" b="1" dirty="0"/>
              <a:t>타깃신경망을 따로 만들어서 정답에 해당하는 값을 구하자</a:t>
            </a:r>
            <a:r>
              <a:rPr lang="en-US" altLang="ko-KR" sz="1100" b="1" dirty="0"/>
              <a:t>)</a:t>
            </a:r>
            <a:endParaRPr lang="ko-KR" altLang="en-US" sz="1100" b="1" dirty="0"/>
          </a:p>
        </p:txBody>
      </p:sp>
      <p:sp>
        <p:nvSpPr>
          <p:cNvPr id="35" name="직사각형 34">
            <a:extLst>
              <a:ext uri="{FF2B5EF4-FFF2-40B4-BE49-F238E27FC236}">
                <a16:creationId xmlns:a16="http://schemas.microsoft.com/office/drawing/2014/main" id="{04E5DE91-657F-4BE8-86D4-6B802BBB31AA}"/>
              </a:ext>
            </a:extLst>
          </p:cNvPr>
          <p:cNvSpPr/>
          <p:nvPr/>
        </p:nvSpPr>
        <p:spPr>
          <a:xfrm>
            <a:off x="10191042" y="5723805"/>
            <a:ext cx="285921" cy="1759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F00CD5AA-47A7-4F2A-B2ED-28A2CF85CA59}"/>
              </a:ext>
            </a:extLst>
          </p:cNvPr>
          <p:cNvSpPr/>
          <p:nvPr/>
        </p:nvSpPr>
        <p:spPr>
          <a:xfrm>
            <a:off x="7877138" y="5373811"/>
            <a:ext cx="3617256" cy="1800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82595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알고리즘 </a:t>
            </a:r>
            <a:r>
              <a:rPr lang="en-US" altLang="ko-KR" b="1" dirty="0">
                <a:solidFill>
                  <a:schemeClr val="accent6">
                    <a:lumMod val="75000"/>
                  </a:schemeClr>
                </a:solidFill>
              </a:rPr>
              <a:t>2 : Actor-Critic (A2C)</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36</a:t>
            </a:fld>
            <a:endParaRPr lang="ko-KR" altLang="en-US" dirty="0"/>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DEC8F41-2FBF-4906-B752-CDAD1648DAE4}"/>
              </a:ext>
            </a:extLst>
          </p:cNvPr>
          <p:cNvSpPr txBox="1"/>
          <p:nvPr/>
        </p:nvSpPr>
        <p:spPr>
          <a:xfrm>
            <a:off x="3047475" y="3245910"/>
            <a:ext cx="6094948" cy="369332"/>
          </a:xfrm>
          <a:prstGeom prst="rect">
            <a:avLst/>
          </a:prstGeom>
          <a:noFill/>
        </p:spPr>
        <p:txBody>
          <a:bodyPr wrap="square">
            <a:spAutoFit/>
          </a:bodyPr>
          <a:lstStyle/>
          <a:p>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endParaRPr lang="ko-KR" altLang="en-US" dirty="0"/>
          </a:p>
        </p:txBody>
      </p:sp>
    </p:spTree>
    <p:extLst>
      <p:ext uri="{BB962C8B-B14F-4D97-AF65-F5344CB8AC3E}">
        <p14:creationId xmlns:p14="http://schemas.microsoft.com/office/powerpoint/2010/main" val="232109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D33A8834-7A04-464D-AC18-3F8C12FD6B89}"/>
              </a:ext>
            </a:extLst>
          </p:cNvPr>
          <p:cNvSpPr>
            <a:spLocks noGrp="1"/>
          </p:cNvSpPr>
          <p:nvPr>
            <p:ph type="sldNum" sz="quarter" idx="12"/>
          </p:nvPr>
        </p:nvSpPr>
        <p:spPr/>
        <p:txBody>
          <a:bodyPr/>
          <a:lstStyle/>
          <a:p>
            <a:fld id="{7F1C8D6D-6533-4E78-8747-C5996EA27197}" type="slidenum">
              <a:rPr lang="ko-KR" altLang="en-US" smtClean="0"/>
              <a:t>4</a:t>
            </a:fld>
            <a:endParaRPr lang="ko-KR" altLang="en-US"/>
          </a:p>
        </p:txBody>
      </p:sp>
    </p:spTree>
    <p:extLst>
      <p:ext uri="{BB962C8B-B14F-4D97-AF65-F5344CB8AC3E}">
        <p14:creationId xmlns:p14="http://schemas.microsoft.com/office/powerpoint/2010/main" val="94546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2" name="직사각형 1">
            <a:extLst>
              <a:ext uri="{FF2B5EF4-FFF2-40B4-BE49-F238E27FC236}">
                <a16:creationId xmlns:a16="http://schemas.microsoft.com/office/drawing/2014/main" id="{E9B31E5B-0662-470A-89D9-D24A64109B3D}"/>
              </a:ext>
            </a:extLst>
          </p:cNvPr>
          <p:cNvSpPr/>
          <p:nvPr/>
        </p:nvSpPr>
        <p:spPr>
          <a:xfrm>
            <a:off x="427138" y="1744525"/>
            <a:ext cx="11482922" cy="3293209"/>
          </a:xfrm>
          <a:prstGeom prst="rect">
            <a:avLst/>
          </a:prstGeom>
        </p:spPr>
        <p:txBody>
          <a:bodyPr wrap="square">
            <a:spAutoFit/>
          </a:bodyPr>
          <a:lstStyle/>
          <a:p>
            <a:pPr marL="285750" indent="-285750">
              <a:buFont typeface="Arial" panose="020B0604020202020204" pitchFamily="34" charset="0"/>
              <a:buChar char="•"/>
            </a:pPr>
            <a:r>
              <a:rPr lang="en-US" altLang="ko-KR" sz="1600" dirty="0"/>
              <a:t>However reinforcement learning presents several challenges from a deep learning perspective.</a:t>
            </a:r>
          </a:p>
          <a:p>
            <a:pPr marL="742950" lvl="1" indent="-285750">
              <a:buFont typeface="Arial" panose="020B0604020202020204" pitchFamily="34" charset="0"/>
              <a:buChar char="•"/>
            </a:pPr>
            <a:r>
              <a:rPr lang="en-US" altLang="ko-KR" sz="1600" dirty="0"/>
              <a:t>Firstly, most successful deep learning applications to date have required large amounts of hand labelled training data. </a:t>
            </a:r>
            <a:r>
              <a:rPr lang="en-US" altLang="ko-KR" sz="1600" b="1" dirty="0">
                <a:solidFill>
                  <a:srgbClr val="C00000"/>
                </a:solidFill>
              </a:rPr>
              <a:t>RL algorithms</a:t>
            </a:r>
            <a:r>
              <a:rPr lang="en-US" altLang="ko-KR" sz="1600" dirty="0"/>
              <a:t>, </a:t>
            </a:r>
            <a:r>
              <a:rPr lang="en-US" altLang="ko-KR" sz="1600" b="1" dirty="0">
                <a:solidFill>
                  <a:srgbClr val="C00000"/>
                </a:solidFill>
              </a:rPr>
              <a:t>on the other hand</a:t>
            </a:r>
            <a:r>
              <a:rPr lang="en-US" altLang="ko-KR" sz="1600" dirty="0"/>
              <a:t>, must be able to learn from </a:t>
            </a:r>
            <a:r>
              <a:rPr lang="en-US" altLang="ko-KR" sz="1600" b="1" dirty="0">
                <a:solidFill>
                  <a:srgbClr val="C00000"/>
                </a:solidFill>
              </a:rPr>
              <a:t>a scalar reward</a:t>
            </a:r>
            <a:r>
              <a:rPr lang="en-US" altLang="ko-KR" sz="1600" dirty="0"/>
              <a:t> signal that is frequently </a:t>
            </a:r>
            <a:r>
              <a:rPr lang="en-US" altLang="ko-KR" sz="1600" b="1" dirty="0">
                <a:solidFill>
                  <a:srgbClr val="C00000"/>
                </a:solidFill>
              </a:rPr>
              <a:t>sparse, noisy and delayed</a:t>
            </a:r>
            <a:r>
              <a:rPr lang="en-US" altLang="ko-KR" sz="1600" dirty="0"/>
              <a:t>. The delay between actions and resulting rewards, which can be thousands of timesteps long, seems particularly daunting when compared to the direct association between inputs and targets found in supervised learning.</a:t>
            </a:r>
          </a:p>
          <a:p>
            <a:pPr marL="1200150" lvl="2" indent="-285750">
              <a:buFont typeface="Arial" panose="020B0604020202020204" pitchFamily="34" charset="0"/>
              <a:buChar char="•"/>
            </a:pPr>
            <a:r>
              <a:rPr lang="en-US" altLang="ko-KR" sz="1600" b="1" dirty="0">
                <a:solidFill>
                  <a:srgbClr val="0070C0"/>
                </a:solidFill>
              </a:rPr>
              <a:t>CNN with a variant Q-learning</a:t>
            </a:r>
          </a:p>
          <a:p>
            <a:pPr lvl="1"/>
            <a:endParaRPr lang="en-US" altLang="ko-KR" sz="1600" dirty="0"/>
          </a:p>
          <a:p>
            <a:pPr marL="742950" lvl="1" indent="-285750">
              <a:buFont typeface="Arial" panose="020B0604020202020204" pitchFamily="34" charset="0"/>
              <a:buChar char="•"/>
            </a:pPr>
            <a:r>
              <a:rPr lang="en-US" altLang="ko-KR" sz="1600" dirty="0"/>
              <a:t>Another issue is that most deep learning algorithms assume the data samples to be </a:t>
            </a:r>
            <a:r>
              <a:rPr lang="en-US" altLang="ko-KR" sz="1600" b="1" dirty="0">
                <a:solidFill>
                  <a:srgbClr val="C00000"/>
                </a:solidFill>
              </a:rPr>
              <a:t>independent</a:t>
            </a:r>
            <a:r>
              <a:rPr lang="en-US" altLang="ko-KR" sz="1600" dirty="0"/>
              <a:t>, while in </a:t>
            </a:r>
            <a:r>
              <a:rPr lang="en-US" altLang="ko-KR" sz="1600" b="1" dirty="0">
                <a:solidFill>
                  <a:srgbClr val="C00000"/>
                </a:solidFill>
              </a:rPr>
              <a:t>reinforcement learning </a:t>
            </a:r>
            <a:r>
              <a:rPr lang="en-US" altLang="ko-KR" sz="1600" dirty="0"/>
              <a:t>one typically encounters </a:t>
            </a:r>
            <a:r>
              <a:rPr lang="en-US" altLang="ko-KR" sz="1600" b="1" dirty="0">
                <a:solidFill>
                  <a:srgbClr val="C00000"/>
                </a:solidFill>
              </a:rPr>
              <a:t>sequences of highly correlated states</a:t>
            </a:r>
            <a:r>
              <a:rPr lang="en-US" altLang="ko-KR" sz="1600" dirty="0"/>
              <a:t>. Furthermore, in RL the data distribution changes as the algorithm learns new </a:t>
            </a:r>
            <a:r>
              <a:rPr lang="en-US" altLang="ko-KR" sz="1600" dirty="0" err="1"/>
              <a:t>behaviours</a:t>
            </a:r>
            <a:r>
              <a:rPr lang="en-US" altLang="ko-KR" sz="1600" dirty="0"/>
              <a:t>, which can be problematic for deep learning methods that assume a fixed underlying distribution.</a:t>
            </a:r>
          </a:p>
          <a:p>
            <a:pPr marL="1200150" lvl="2" indent="-285750">
              <a:buFont typeface="Arial" panose="020B0604020202020204" pitchFamily="34" charset="0"/>
              <a:buChar char="•"/>
            </a:pPr>
            <a:r>
              <a:rPr lang="en-US" altLang="ko-KR" sz="1600" b="1" dirty="0">
                <a:solidFill>
                  <a:srgbClr val="0070C0"/>
                </a:solidFill>
              </a:rPr>
              <a:t>Experience replay</a:t>
            </a:r>
          </a:p>
        </p:txBody>
      </p:sp>
      <p:sp>
        <p:nvSpPr>
          <p:cNvPr id="6" name="슬라이드 번호 개체 틀 5">
            <a:extLst>
              <a:ext uri="{FF2B5EF4-FFF2-40B4-BE49-F238E27FC236}">
                <a16:creationId xmlns:a16="http://schemas.microsoft.com/office/drawing/2014/main" id="{22C245E4-0BC8-4AA1-9760-8926C9F03080}"/>
              </a:ext>
            </a:extLst>
          </p:cNvPr>
          <p:cNvSpPr>
            <a:spLocks noGrp="1"/>
          </p:cNvSpPr>
          <p:nvPr>
            <p:ph type="sldNum" sz="quarter" idx="12"/>
          </p:nvPr>
        </p:nvSpPr>
        <p:spPr/>
        <p:txBody>
          <a:bodyPr/>
          <a:lstStyle/>
          <a:p>
            <a:fld id="{7F1C8D6D-6533-4E78-8747-C5996EA27197}" type="slidenum">
              <a:rPr lang="ko-KR" altLang="en-US" smtClean="0"/>
              <a:t>5</a:t>
            </a:fld>
            <a:endParaRPr lang="ko-KR" altLang="en-US"/>
          </a:p>
        </p:txBody>
      </p:sp>
    </p:spTree>
    <p:extLst>
      <p:ext uri="{BB962C8B-B14F-4D97-AF65-F5344CB8AC3E}">
        <p14:creationId xmlns:p14="http://schemas.microsoft.com/office/powerpoint/2010/main" val="116296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C1B0FFCE-ADCD-48E9-854A-EC10B5A27C24}"/>
              </a:ext>
            </a:extLst>
          </p:cNvPr>
          <p:cNvSpPr>
            <a:spLocks noGrp="1"/>
          </p:cNvSpPr>
          <p:nvPr>
            <p:ph type="sldNum" sz="quarter" idx="12"/>
          </p:nvPr>
        </p:nvSpPr>
        <p:spPr/>
        <p:txBody>
          <a:bodyPr/>
          <a:lstStyle/>
          <a:p>
            <a:fld id="{7F1C8D6D-6533-4E78-8747-C5996EA27197}" type="slidenum">
              <a:rPr lang="ko-KR" altLang="en-US" smtClean="0"/>
              <a:t>6</a:t>
            </a:fld>
            <a:endParaRPr lang="ko-KR" altLang="en-US"/>
          </a:p>
        </p:txBody>
      </p:sp>
    </p:spTree>
    <p:extLst>
      <p:ext uri="{BB962C8B-B14F-4D97-AF65-F5344CB8AC3E}">
        <p14:creationId xmlns:p14="http://schemas.microsoft.com/office/powerpoint/2010/main" val="104150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Reward</a:t>
            </a:r>
            <a:endParaRPr lang="ko-KR" altLang="en-US" b="1" dirty="0"/>
          </a:p>
        </p:txBody>
      </p:sp>
      <p:sp>
        <p:nvSpPr>
          <p:cNvPr id="7" name="내용 개체 틀 2">
            <a:extLst>
              <a:ext uri="{FF2B5EF4-FFF2-40B4-BE49-F238E27FC236}">
                <a16:creationId xmlns:a16="http://schemas.microsoft.com/office/drawing/2014/main" id="{3C06E8A7-4581-4CC4-BA06-5AA4C4523FE1}"/>
              </a:ext>
            </a:extLst>
          </p:cNvPr>
          <p:cNvSpPr txBox="1">
            <a:spLocks/>
          </p:cNvSpPr>
          <p:nvPr/>
        </p:nvSpPr>
        <p:spPr>
          <a:xfrm>
            <a:off x="1828800" y="1473204"/>
            <a:ext cx="9143999" cy="510256"/>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ko-KR" dirty="0"/>
          </a:p>
        </p:txBody>
      </p:sp>
      <p:sp>
        <p:nvSpPr>
          <p:cNvPr id="2" name="직사각형 1">
            <a:extLst>
              <a:ext uri="{FF2B5EF4-FFF2-40B4-BE49-F238E27FC236}">
                <a16:creationId xmlns:a16="http://schemas.microsoft.com/office/drawing/2014/main" id="{A186F816-1E75-4185-AD5F-AB4DBFBE523D}"/>
              </a:ext>
            </a:extLst>
          </p:cNvPr>
          <p:cNvSpPr/>
          <p:nvPr/>
        </p:nvSpPr>
        <p:spPr>
          <a:xfrm>
            <a:off x="924196" y="3235986"/>
            <a:ext cx="8431576" cy="102546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All goals can be described by the maximization of expected cumulative reward</a:t>
            </a:r>
          </a:p>
        </p:txBody>
      </p:sp>
      <p:sp>
        <p:nvSpPr>
          <p:cNvPr id="6" name="직사각형 5">
            <a:extLst>
              <a:ext uri="{FF2B5EF4-FFF2-40B4-BE49-F238E27FC236}">
                <a16:creationId xmlns:a16="http://schemas.microsoft.com/office/drawing/2014/main" id="{11FA7D29-16E5-4A79-A011-55C746B188AE}"/>
              </a:ext>
            </a:extLst>
          </p:cNvPr>
          <p:cNvSpPr/>
          <p:nvPr/>
        </p:nvSpPr>
        <p:spPr>
          <a:xfrm>
            <a:off x="924196" y="2985218"/>
            <a:ext cx="8431575"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 (</a:t>
            </a:r>
            <a:r>
              <a:rPr lang="en-US" altLang="ko-KR" dirty="0"/>
              <a:t>Reward Hypothesis)</a:t>
            </a:r>
            <a:endParaRPr lang="ko-KR" altLang="en-US"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33131BE-484A-4232-8545-082AD2A767C5}"/>
                  </a:ext>
                </a:extLst>
              </p:cNvPr>
              <p:cNvSpPr txBox="1"/>
              <p:nvPr/>
            </p:nvSpPr>
            <p:spPr>
              <a:xfrm>
                <a:off x="711492" y="1618218"/>
                <a:ext cx="5726183" cy="923330"/>
              </a:xfrm>
              <a:prstGeom prst="rect">
                <a:avLst/>
              </a:prstGeom>
              <a:noFill/>
            </p:spPr>
            <p:txBody>
              <a:bodyPr wrap="none" rtlCol="0">
                <a:spAutoFit/>
              </a:bodyPr>
              <a:lstStyle/>
              <a:p>
                <a:pPr marL="342900" indent="-342900">
                  <a:buFont typeface="Arial" panose="020B0604020202020204" pitchFamily="34" charset="0"/>
                  <a:buChar char="•"/>
                </a:pPr>
                <a:r>
                  <a:rPr lang="en-US" altLang="ko-KR" dirty="0"/>
                  <a:t>A </a:t>
                </a:r>
                <a:r>
                  <a:rPr lang="en-US" altLang="ko-KR" b="1" dirty="0">
                    <a:solidFill>
                      <a:srgbClr val="C00000"/>
                    </a:solidFill>
                  </a:rPr>
                  <a:t>reward</a:t>
                </a:r>
                <a:r>
                  <a:rPr lang="en-US" altLang="ko-KR"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𝑡</m:t>
                        </m:r>
                      </m:sub>
                    </m:sSub>
                  </m:oMath>
                </a14:m>
                <a:r>
                  <a:rPr lang="ko-KR" altLang="en-US" dirty="0"/>
                  <a:t> </a:t>
                </a:r>
                <a:r>
                  <a:rPr lang="en-US" altLang="ko-KR" dirty="0"/>
                  <a:t>is a scalar vector feedback signal</a:t>
                </a:r>
              </a:p>
              <a:p>
                <a:pPr marL="342900" indent="-342900">
                  <a:buFont typeface="Arial" panose="020B0604020202020204" pitchFamily="34" charset="0"/>
                  <a:buChar char="•"/>
                </a:pPr>
                <a:r>
                  <a:rPr lang="en-US" altLang="ko-KR" dirty="0"/>
                  <a:t>Indicates how well agent is dong at step </a:t>
                </a:r>
                <a14:m>
                  <m:oMath xmlns:m="http://schemas.openxmlformats.org/officeDocument/2006/math">
                    <m:r>
                      <a:rPr lang="en-US" altLang="ko-KR" b="0" i="1" smtClean="0">
                        <a:latin typeface="Cambria Math" panose="02040503050406030204" pitchFamily="18" charset="0"/>
                      </a:rPr>
                      <m:t>𝑡</m:t>
                    </m:r>
                  </m:oMath>
                </a14:m>
                <a:endParaRPr lang="en-US" altLang="ko-KR" dirty="0"/>
              </a:p>
              <a:p>
                <a:pPr marL="342900" indent="-342900">
                  <a:buFont typeface="Arial" panose="020B0604020202020204" pitchFamily="34" charset="0"/>
                  <a:buChar char="•"/>
                </a:pPr>
                <a:r>
                  <a:rPr lang="en-US" altLang="ko-KR" dirty="0"/>
                  <a:t>The agent’s job is to maximize cumulative reward</a:t>
                </a:r>
                <a:endParaRPr lang="ko-KR" altLang="en-US" dirty="0"/>
              </a:p>
            </p:txBody>
          </p:sp>
        </mc:Choice>
        <mc:Fallback xmlns="">
          <p:sp>
            <p:nvSpPr>
              <p:cNvPr id="16" name="TextBox 15">
                <a:extLst>
                  <a:ext uri="{FF2B5EF4-FFF2-40B4-BE49-F238E27FC236}">
                    <a16:creationId xmlns:a16="http://schemas.microsoft.com/office/drawing/2014/main" id="{133131BE-484A-4232-8545-082AD2A767C5}"/>
                  </a:ext>
                </a:extLst>
              </p:cNvPr>
              <p:cNvSpPr txBox="1">
                <a:spLocks noRot="1" noChangeAspect="1" noMove="1" noResize="1" noEditPoints="1" noAdjustHandles="1" noChangeArrowheads="1" noChangeShapeType="1" noTextEdit="1"/>
              </p:cNvSpPr>
              <p:nvPr/>
            </p:nvSpPr>
            <p:spPr>
              <a:xfrm>
                <a:off x="711492" y="1618218"/>
                <a:ext cx="5726183" cy="923330"/>
              </a:xfrm>
              <a:prstGeom prst="rect">
                <a:avLst/>
              </a:prstGeom>
              <a:blipFill>
                <a:blip r:embed="rId2"/>
                <a:stretch>
                  <a:fillRect l="-745" t="-3289" b="-9211"/>
                </a:stretch>
              </a:blipFill>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id="{A5ADB5F2-17AC-4BC7-B465-2FE913460A54}"/>
              </a:ext>
            </a:extLst>
          </p:cNvPr>
          <p:cNvSpPr/>
          <p:nvPr/>
        </p:nvSpPr>
        <p:spPr>
          <a:xfrm>
            <a:off x="924197" y="2581992"/>
            <a:ext cx="6744789" cy="369332"/>
          </a:xfrm>
          <a:prstGeom prst="rect">
            <a:avLst/>
          </a:prstGeom>
        </p:spPr>
        <p:txBody>
          <a:bodyPr wrap="square">
            <a:spAutoFit/>
          </a:bodyPr>
          <a:lstStyle/>
          <a:p>
            <a:r>
              <a:rPr lang="en-US" altLang="ko-KR" b="1" dirty="0"/>
              <a:t>Reinforcement learning is based on the reward hypothesis</a:t>
            </a:r>
            <a:endParaRPr lang="ko-KR" altLang="en-US" b="1" dirty="0"/>
          </a:p>
        </p:txBody>
      </p:sp>
      <p:sp>
        <p:nvSpPr>
          <p:cNvPr id="24" name="TextBox 23">
            <a:extLst>
              <a:ext uri="{FF2B5EF4-FFF2-40B4-BE49-F238E27FC236}">
                <a16:creationId xmlns:a16="http://schemas.microsoft.com/office/drawing/2014/main" id="{0171FC27-5460-448F-A67A-173A78E3AC7E}"/>
              </a:ext>
            </a:extLst>
          </p:cNvPr>
          <p:cNvSpPr txBox="1"/>
          <p:nvPr/>
        </p:nvSpPr>
        <p:spPr>
          <a:xfrm>
            <a:off x="711492" y="4850700"/>
            <a:ext cx="7928499"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t>Goal : </a:t>
            </a:r>
            <a:r>
              <a:rPr lang="en-US" altLang="ko-KR" i="1" dirty="0"/>
              <a:t>select actions to maximize total future reward</a:t>
            </a:r>
          </a:p>
          <a:p>
            <a:pPr marL="342900" indent="-342900">
              <a:buFont typeface="Arial" panose="020B0604020202020204" pitchFamily="34" charset="0"/>
              <a:buChar char="•"/>
            </a:pPr>
            <a:r>
              <a:rPr lang="en-US" altLang="ko-KR" dirty="0"/>
              <a:t>Actions may have long term sequences</a:t>
            </a:r>
          </a:p>
          <a:p>
            <a:pPr marL="342900" indent="-342900">
              <a:buFont typeface="Arial" panose="020B0604020202020204" pitchFamily="34" charset="0"/>
              <a:buChar char="•"/>
            </a:pPr>
            <a:r>
              <a:rPr lang="en-US" altLang="ko-KR" dirty="0"/>
              <a:t>Reward may be delayed</a:t>
            </a:r>
          </a:p>
          <a:p>
            <a:pPr marL="342900" indent="-342900">
              <a:buFont typeface="Arial" panose="020B0604020202020204" pitchFamily="34" charset="0"/>
              <a:buChar char="•"/>
            </a:pPr>
            <a:r>
              <a:rPr lang="en-US" altLang="ko-KR" dirty="0"/>
              <a:t>It may be better to sacrifice immediate reward to gain more </a:t>
            </a:r>
          </a:p>
          <a:p>
            <a:r>
              <a:rPr lang="en-US" altLang="ko-KR" dirty="0"/>
              <a:t>    long-term reward</a:t>
            </a:r>
          </a:p>
        </p:txBody>
      </p:sp>
      <p:sp>
        <p:nvSpPr>
          <p:cNvPr id="26" name="직사각형 25">
            <a:extLst>
              <a:ext uri="{FF2B5EF4-FFF2-40B4-BE49-F238E27FC236}">
                <a16:creationId xmlns:a16="http://schemas.microsoft.com/office/drawing/2014/main" id="{CB01A234-520F-44F6-A25D-B30B858D848D}"/>
              </a:ext>
            </a:extLst>
          </p:cNvPr>
          <p:cNvSpPr/>
          <p:nvPr/>
        </p:nvSpPr>
        <p:spPr>
          <a:xfrm>
            <a:off x="428013" y="4476200"/>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Sequential Decision Making</a:t>
            </a:r>
          </a:p>
        </p:txBody>
      </p:sp>
      <p:sp>
        <p:nvSpPr>
          <p:cNvPr id="8" name="슬라이드 번호 개체 틀 7">
            <a:extLst>
              <a:ext uri="{FF2B5EF4-FFF2-40B4-BE49-F238E27FC236}">
                <a16:creationId xmlns:a16="http://schemas.microsoft.com/office/drawing/2014/main" id="{6A3A6C19-538F-458E-BCA6-C1AC5F6E6FAC}"/>
              </a:ext>
            </a:extLst>
          </p:cNvPr>
          <p:cNvSpPr>
            <a:spLocks noGrp="1"/>
          </p:cNvSpPr>
          <p:nvPr>
            <p:ph type="sldNum" sz="quarter" idx="12"/>
          </p:nvPr>
        </p:nvSpPr>
        <p:spPr/>
        <p:txBody>
          <a:bodyPr/>
          <a:lstStyle/>
          <a:p>
            <a:fld id="{7F1C8D6D-6533-4E78-8747-C5996EA27197}" type="slidenum">
              <a:rPr lang="ko-KR" altLang="en-US" smtClean="0"/>
              <a:t>7</a:t>
            </a:fld>
            <a:endParaRPr lang="ko-KR" altLang="en-US"/>
          </a:p>
        </p:txBody>
      </p:sp>
    </p:spTree>
    <p:extLst>
      <p:ext uri="{BB962C8B-B14F-4D97-AF65-F5344CB8AC3E}">
        <p14:creationId xmlns:p14="http://schemas.microsoft.com/office/powerpoint/2010/main" val="257735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Agent and Environment</a:t>
            </a:r>
            <a:endParaRPr lang="ko-KR" altLang="en-US"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ED26FB-B779-4872-AC07-1A453EE63B1F}"/>
                  </a:ext>
                </a:extLst>
              </p:cNvPr>
              <p:cNvSpPr txBox="1"/>
              <p:nvPr/>
            </p:nvSpPr>
            <p:spPr>
              <a:xfrm>
                <a:off x="6601216" y="218966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At each step </a:t>
                </a:r>
                <a14:m>
                  <m:oMath xmlns:m="http://schemas.openxmlformats.org/officeDocument/2006/math">
                    <m:r>
                      <a:rPr lang="en-US" altLang="ko-KR" b="0" i="1" smtClean="0">
                        <a:latin typeface="Cambria Math" panose="02040503050406030204" pitchFamily="18" charset="0"/>
                      </a:rPr>
                      <m:t>𝑡</m:t>
                    </m:r>
                  </m:oMath>
                </a14:m>
                <a:r>
                  <a:rPr lang="ko-KR" altLang="en-US" dirty="0"/>
                  <a:t> </a:t>
                </a:r>
                <a:r>
                  <a:rPr lang="en-US" altLang="ko-KR" b="1" dirty="0"/>
                  <a:t>the agent</a:t>
                </a:r>
                <a:r>
                  <a:rPr lang="en-US" altLang="ko-KR" dirty="0"/>
                  <a:t>:</a:t>
                </a:r>
              </a:p>
              <a:p>
                <a:pPr marL="742950" lvl="1" indent="-285750">
                  <a:buFont typeface="Arial" panose="020B0604020202020204" pitchFamily="34" charset="0"/>
                  <a:buChar char="•"/>
                </a:pPr>
                <a:r>
                  <a:rPr lang="en-US" altLang="ko-KR" dirty="0"/>
                  <a:t>Executes actions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oMath>
                </a14:m>
                <a:endParaRPr lang="en-US" altLang="ko-KR" dirty="0"/>
              </a:p>
              <a:p>
                <a:pPr marL="742950" lvl="1" indent="-285750">
                  <a:buFont typeface="Arial" panose="020B0604020202020204" pitchFamily="34" charset="0"/>
                  <a:buChar char="•"/>
                </a:pPr>
                <a:r>
                  <a:rPr lang="en-US" altLang="ko-KR" dirty="0"/>
                  <a:t>Receives observation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Receives scalar reward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sub>
                    </m:sSub>
                  </m:oMath>
                </a14:m>
                <a:endParaRPr lang="ko-KR" altLang="en-US" dirty="0"/>
              </a:p>
            </p:txBody>
          </p:sp>
        </mc:Choice>
        <mc:Fallback xmlns="">
          <p:sp>
            <p:nvSpPr>
              <p:cNvPr id="8" name="TextBox 7">
                <a:extLst>
                  <a:ext uri="{FF2B5EF4-FFF2-40B4-BE49-F238E27FC236}">
                    <a16:creationId xmlns:a16="http://schemas.microsoft.com/office/drawing/2014/main" id="{8BED26FB-B779-4872-AC07-1A453EE63B1F}"/>
                  </a:ext>
                </a:extLst>
              </p:cNvPr>
              <p:cNvSpPr txBox="1">
                <a:spLocks noRot="1" noChangeAspect="1" noMove="1" noResize="1" noEditPoints="1" noAdjustHandles="1" noChangeArrowheads="1" noChangeShapeType="1" noTextEdit="1"/>
              </p:cNvSpPr>
              <p:nvPr/>
            </p:nvSpPr>
            <p:spPr>
              <a:xfrm>
                <a:off x="6601216" y="2189668"/>
                <a:ext cx="4233798" cy="1200329"/>
              </a:xfrm>
              <a:prstGeom prst="rect">
                <a:avLst/>
              </a:prstGeom>
              <a:blipFill>
                <a:blip r:embed="rId2"/>
                <a:stretch>
                  <a:fillRect l="-1009" t="-2538" b="-7107"/>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D18B223D-53AD-4878-810C-74C2C020FD3B}"/>
              </a:ext>
            </a:extLst>
          </p:cNvPr>
          <p:cNvPicPr>
            <a:picLocks noChangeAspect="1"/>
          </p:cNvPicPr>
          <p:nvPr/>
        </p:nvPicPr>
        <p:blipFill>
          <a:blip r:embed="rId3"/>
          <a:stretch>
            <a:fillRect/>
          </a:stretch>
        </p:blipFill>
        <p:spPr>
          <a:xfrm>
            <a:off x="2441625" y="2273187"/>
            <a:ext cx="3863925" cy="3805381"/>
          </a:xfrm>
          <a:prstGeom prst="rect">
            <a:avLst/>
          </a:prstGeom>
        </p:spPr>
      </p:pic>
      <p:sp>
        <p:nvSpPr>
          <p:cNvPr id="11" name="TextBox 10">
            <a:extLst>
              <a:ext uri="{FF2B5EF4-FFF2-40B4-BE49-F238E27FC236}">
                <a16:creationId xmlns:a16="http://schemas.microsoft.com/office/drawing/2014/main" id="{1BDC8DA6-7FCA-4BFE-822A-A21409B2099F}"/>
              </a:ext>
            </a:extLst>
          </p:cNvPr>
          <p:cNvSpPr txBox="1"/>
          <p:nvPr/>
        </p:nvSpPr>
        <p:spPr>
          <a:xfrm>
            <a:off x="3502386" y="6033678"/>
            <a:ext cx="1742400" cy="369332"/>
          </a:xfrm>
          <a:prstGeom prst="rect">
            <a:avLst/>
          </a:prstGeom>
          <a:noFill/>
        </p:spPr>
        <p:txBody>
          <a:bodyPr wrap="none" rtlCol="0">
            <a:spAutoFit/>
          </a:bodyPr>
          <a:lstStyle/>
          <a:p>
            <a:pPr algn="ctr"/>
            <a:r>
              <a:rPr lang="en-US" altLang="ko-KR" b="1" dirty="0"/>
              <a:t>Environments</a:t>
            </a:r>
            <a:endParaRPr lang="ko-KR" altLang="en-US"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BBDB91-E715-40D1-AB06-4031FB37039B}"/>
                  </a:ext>
                </a:extLst>
              </p:cNvPr>
              <p:cNvSpPr txBox="1"/>
              <p:nvPr/>
            </p:nvSpPr>
            <p:spPr>
              <a:xfrm>
                <a:off x="6601216" y="360489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the environment</a:t>
                </a:r>
                <a:r>
                  <a:rPr lang="en-US" altLang="ko-KR" dirty="0"/>
                  <a:t>:</a:t>
                </a:r>
              </a:p>
              <a:p>
                <a:pPr marL="742950" lvl="1" indent="-285750">
                  <a:buFont typeface="Arial" panose="020B0604020202020204" pitchFamily="34" charset="0"/>
                  <a:buChar char="•"/>
                </a:pPr>
                <a:r>
                  <a:rPr lang="en-US" altLang="ko-KR" dirty="0"/>
                  <a:t>Receives actions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𝑡</m:t>
                        </m:r>
                      </m:sup>
                    </m:sSup>
                  </m:oMath>
                </a14:m>
                <a:endParaRPr lang="en-US" altLang="ko-KR" dirty="0"/>
              </a:p>
              <a:p>
                <a:pPr marL="742950" lvl="1" indent="-285750">
                  <a:buFont typeface="Arial" panose="020B0604020202020204" pitchFamily="34" charset="0"/>
                  <a:buChar char="•"/>
                </a:pPr>
                <a:r>
                  <a:rPr lang="en-US" altLang="ko-KR" dirty="0"/>
                  <a:t>Emits observation</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r>
                          <a:rPr lang="en-US" altLang="ko-KR" b="0" i="1" smtClean="0">
                            <a:latin typeface="Cambria Math" panose="02040503050406030204" pitchFamily="18" charset="0"/>
                          </a:rPr>
                          <m:t>+1</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Emits scalar reward</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r>
                          <a:rPr lang="en-US" altLang="ko-KR" i="1">
                            <a:latin typeface="Cambria Math" panose="02040503050406030204" pitchFamily="18" charset="0"/>
                          </a:rPr>
                          <m:t>+1</m:t>
                        </m:r>
                      </m:sub>
                    </m:sSub>
                  </m:oMath>
                </a14:m>
                <a:endParaRPr lang="ko-KR" altLang="en-US" dirty="0"/>
              </a:p>
            </p:txBody>
          </p:sp>
        </mc:Choice>
        <mc:Fallback xmlns="">
          <p:sp>
            <p:nvSpPr>
              <p:cNvPr id="12" name="TextBox 11">
                <a:extLst>
                  <a:ext uri="{FF2B5EF4-FFF2-40B4-BE49-F238E27FC236}">
                    <a16:creationId xmlns:a16="http://schemas.microsoft.com/office/drawing/2014/main" id="{FABBDB91-E715-40D1-AB06-4031FB37039B}"/>
                  </a:ext>
                </a:extLst>
              </p:cNvPr>
              <p:cNvSpPr txBox="1">
                <a:spLocks noRot="1" noChangeAspect="1" noMove="1" noResize="1" noEditPoints="1" noAdjustHandles="1" noChangeArrowheads="1" noChangeShapeType="1" noTextEdit="1"/>
              </p:cNvSpPr>
              <p:nvPr/>
            </p:nvSpPr>
            <p:spPr>
              <a:xfrm>
                <a:off x="6601216" y="3604898"/>
                <a:ext cx="4233798" cy="1200329"/>
              </a:xfrm>
              <a:prstGeom prst="rect">
                <a:avLst/>
              </a:prstGeom>
              <a:blipFill>
                <a:blip r:embed="rId4"/>
                <a:stretch>
                  <a:fillRect l="-1009" t="-2538" b="-71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962743-4455-4A13-9B46-CB9086347913}"/>
                  </a:ext>
                </a:extLst>
              </p:cNvPr>
              <p:cNvSpPr txBox="1"/>
              <p:nvPr/>
            </p:nvSpPr>
            <p:spPr>
              <a:xfrm>
                <a:off x="6601216" y="5222973"/>
                <a:ext cx="4233798"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𝑡</m:t>
                    </m:r>
                  </m:oMath>
                </a14:m>
                <a:r>
                  <a:rPr lang="ko-KR" altLang="en-US" dirty="0"/>
                  <a:t> </a:t>
                </a:r>
                <a:r>
                  <a:rPr lang="en-US" altLang="ko-KR" dirty="0"/>
                  <a:t>increments at env. step</a:t>
                </a:r>
                <a:endParaRPr lang="ko-KR" altLang="en-US" dirty="0"/>
              </a:p>
            </p:txBody>
          </p:sp>
        </mc:Choice>
        <mc:Fallback xmlns="">
          <p:sp>
            <p:nvSpPr>
              <p:cNvPr id="13" name="TextBox 12">
                <a:extLst>
                  <a:ext uri="{FF2B5EF4-FFF2-40B4-BE49-F238E27FC236}">
                    <a16:creationId xmlns:a16="http://schemas.microsoft.com/office/drawing/2014/main" id="{83962743-4455-4A13-9B46-CB9086347913}"/>
                  </a:ext>
                </a:extLst>
              </p:cNvPr>
              <p:cNvSpPr txBox="1">
                <a:spLocks noRot="1" noChangeAspect="1" noMove="1" noResize="1" noEditPoints="1" noAdjustHandles="1" noChangeArrowheads="1" noChangeShapeType="1" noTextEdit="1"/>
              </p:cNvSpPr>
              <p:nvPr/>
            </p:nvSpPr>
            <p:spPr>
              <a:xfrm>
                <a:off x="6601216" y="5222973"/>
                <a:ext cx="4233798" cy="369332"/>
              </a:xfrm>
              <a:prstGeom prst="rect">
                <a:avLst/>
              </a:prstGeom>
              <a:blipFill>
                <a:blip r:embed="rId5"/>
                <a:stretch>
                  <a:fillRect l="-1009" t="-10000" b="-26667"/>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D409A9A-CFC8-47D6-ADB2-DB22D8C26B1E}"/>
              </a:ext>
            </a:extLst>
          </p:cNvPr>
          <p:cNvSpPr txBox="1"/>
          <p:nvPr/>
        </p:nvSpPr>
        <p:spPr>
          <a:xfrm>
            <a:off x="3950232" y="2704402"/>
            <a:ext cx="846707" cy="369332"/>
          </a:xfrm>
          <a:prstGeom prst="rect">
            <a:avLst/>
          </a:prstGeom>
          <a:noFill/>
        </p:spPr>
        <p:txBody>
          <a:bodyPr wrap="none" rtlCol="0">
            <a:spAutoFit/>
          </a:bodyPr>
          <a:lstStyle/>
          <a:p>
            <a:r>
              <a:rPr lang="en-US" altLang="ko-KR" b="1" dirty="0"/>
              <a:t>Agent</a:t>
            </a:r>
          </a:p>
        </p:txBody>
      </p:sp>
      <p:sp>
        <p:nvSpPr>
          <p:cNvPr id="6" name="슬라이드 번호 개체 틀 5">
            <a:extLst>
              <a:ext uri="{FF2B5EF4-FFF2-40B4-BE49-F238E27FC236}">
                <a16:creationId xmlns:a16="http://schemas.microsoft.com/office/drawing/2014/main" id="{C960977A-C41B-4DA0-A112-5027DA1C9DDC}"/>
              </a:ext>
            </a:extLst>
          </p:cNvPr>
          <p:cNvSpPr>
            <a:spLocks noGrp="1"/>
          </p:cNvSpPr>
          <p:nvPr>
            <p:ph type="sldNum" sz="quarter" idx="12"/>
          </p:nvPr>
        </p:nvSpPr>
        <p:spPr/>
        <p:txBody>
          <a:bodyPr/>
          <a:lstStyle/>
          <a:p>
            <a:fld id="{7F1C8D6D-6533-4E78-8747-C5996EA27197}" type="slidenum">
              <a:rPr lang="ko-KR" altLang="en-US" smtClean="0"/>
              <a:t>8</a:t>
            </a:fld>
            <a:endParaRPr lang="ko-KR" altLang="en-US"/>
          </a:p>
        </p:txBody>
      </p:sp>
    </p:spTree>
    <p:extLst>
      <p:ext uri="{BB962C8B-B14F-4D97-AF65-F5344CB8AC3E}">
        <p14:creationId xmlns:p14="http://schemas.microsoft.com/office/powerpoint/2010/main" val="188271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2514055"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History and State</a:t>
            </a:r>
          </a:p>
        </p:txBody>
      </p:sp>
      <p:sp>
        <p:nvSpPr>
          <p:cNvPr id="6" name="TextBox 5">
            <a:extLst>
              <a:ext uri="{FF2B5EF4-FFF2-40B4-BE49-F238E27FC236}">
                <a16:creationId xmlns:a16="http://schemas.microsoft.com/office/drawing/2014/main" id="{5BB990E9-AC07-404A-8B85-720DD4A41D96}"/>
              </a:ext>
            </a:extLst>
          </p:cNvPr>
          <p:cNvSpPr txBox="1"/>
          <p:nvPr/>
        </p:nvSpPr>
        <p:spPr>
          <a:xfrm>
            <a:off x="757212" y="1642888"/>
            <a:ext cx="8336898" cy="369332"/>
          </a:xfrm>
          <a:prstGeom prst="rect">
            <a:avLst/>
          </a:prstGeom>
          <a:noFill/>
        </p:spPr>
        <p:txBody>
          <a:bodyPr wrap="none" rtlCol="0">
            <a:spAutoFit/>
          </a:bodyPr>
          <a:lstStyle/>
          <a:p>
            <a:pPr marL="342900" indent="-342900">
              <a:buFont typeface="Arial" panose="020B0604020202020204" pitchFamily="34" charset="0"/>
              <a:buChar char="•"/>
            </a:pPr>
            <a:r>
              <a:rPr lang="en-US" altLang="ko-KR" dirty="0"/>
              <a:t>The </a:t>
            </a:r>
            <a:r>
              <a:rPr lang="en-US" altLang="ko-KR" b="1" dirty="0">
                <a:solidFill>
                  <a:srgbClr val="C00000"/>
                </a:solidFill>
              </a:rPr>
              <a:t>history(</a:t>
            </a:r>
            <a:r>
              <a:rPr lang="en-US" altLang="ko-KR" b="1" dirty="0">
                <a:solidFill>
                  <a:srgbClr val="002060"/>
                </a:solidFill>
              </a:rPr>
              <a:t>Experience</a:t>
            </a:r>
            <a:r>
              <a:rPr lang="en-US" altLang="ko-KR" b="1" dirty="0">
                <a:solidFill>
                  <a:srgbClr val="C00000"/>
                </a:solidFill>
              </a:rPr>
              <a:t>)</a:t>
            </a:r>
            <a:r>
              <a:rPr lang="en-US" altLang="ko-KR" dirty="0"/>
              <a:t> is the sequence of observations, actions, rewards</a:t>
            </a:r>
            <a:endParaRPr lang="ko-KR"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149830-470C-4A31-81B0-DEC4A5DEC2EF}"/>
                  </a:ext>
                </a:extLst>
              </p:cNvPr>
              <p:cNvSpPr txBox="1"/>
              <p:nvPr/>
            </p:nvSpPr>
            <p:spPr>
              <a:xfrm>
                <a:off x="759597" y="2910681"/>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i.e. </a:t>
                </a:r>
                <a:r>
                  <a:rPr lang="en-US" altLang="ko-KR" dirty="0"/>
                  <a:t>all observable variables up to time </a:t>
                </a:r>
                <a14:m>
                  <m:oMath xmlns:m="http://schemas.openxmlformats.org/officeDocument/2006/math">
                    <m:r>
                      <a:rPr lang="en-US" altLang="ko-KR" i="1">
                        <a:latin typeface="Cambria Math" panose="02040503050406030204" pitchFamily="18" charset="0"/>
                      </a:rPr>
                      <m:t>𝑡</m:t>
                    </m:r>
                  </m:oMath>
                </a14:m>
                <a:endParaRPr lang="ko-KR" altLang="en-US" dirty="0"/>
              </a:p>
            </p:txBody>
          </p:sp>
        </mc:Choice>
        <mc:Fallback xmlns="">
          <p:sp>
            <p:nvSpPr>
              <p:cNvPr id="7" name="TextBox 6">
                <a:extLst>
                  <a:ext uri="{FF2B5EF4-FFF2-40B4-BE49-F238E27FC236}">
                    <a16:creationId xmlns:a16="http://schemas.microsoft.com/office/drawing/2014/main" id="{24149830-470C-4A31-81B0-DEC4A5DEC2EF}"/>
                  </a:ext>
                </a:extLst>
              </p:cNvPr>
              <p:cNvSpPr txBox="1">
                <a:spLocks noRot="1" noChangeAspect="1" noMove="1" noResize="1" noEditPoints="1" noAdjustHandles="1" noChangeArrowheads="1" noChangeShapeType="1" noTextEdit="1"/>
              </p:cNvSpPr>
              <p:nvPr/>
            </p:nvSpPr>
            <p:spPr>
              <a:xfrm>
                <a:off x="759597" y="2910681"/>
                <a:ext cx="6212911" cy="369332"/>
              </a:xfrm>
              <a:prstGeom prst="rect">
                <a:avLst/>
              </a:prstGeom>
              <a:blipFill>
                <a:blip r:embed="rId2"/>
                <a:stretch>
                  <a:fillRect l="-687"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CE35A7-8602-4A7E-B437-3E810CDE0683}"/>
                  </a:ext>
                </a:extLst>
              </p:cNvPr>
              <p:cNvSpPr txBox="1"/>
              <p:nvPr/>
            </p:nvSpPr>
            <p:spPr>
              <a:xfrm>
                <a:off x="2801042" y="2198145"/>
                <a:ext cx="4062907" cy="276999"/>
              </a:xfrm>
              <a:prstGeom prst="rect">
                <a:avLst/>
              </a:prstGeom>
              <a:noFill/>
            </p:spPr>
            <p:txBody>
              <a:bodyPr wrap="none" lIns="0" tIns="0" rIns="0" bIns="0"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a14:m>
                <a:r>
                  <a:rPr lang="ko-KR" altLang="en-US"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r>
                      <a:rPr lang="en-US" altLang="ko-KR"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𝑡</m:t>
                        </m:r>
                      </m:sub>
                    </m:sSub>
                  </m:oMath>
                </a14:m>
                <a:endParaRPr lang="ko-KR" altLang="en-US" dirty="0"/>
              </a:p>
            </p:txBody>
          </p:sp>
        </mc:Choice>
        <mc:Fallback xmlns="">
          <p:sp>
            <p:nvSpPr>
              <p:cNvPr id="9" name="TextBox 8">
                <a:extLst>
                  <a:ext uri="{FF2B5EF4-FFF2-40B4-BE49-F238E27FC236}">
                    <a16:creationId xmlns:a16="http://schemas.microsoft.com/office/drawing/2014/main" id="{D0CE35A7-8602-4A7E-B437-3E810CDE0683}"/>
                  </a:ext>
                </a:extLst>
              </p:cNvPr>
              <p:cNvSpPr txBox="1">
                <a:spLocks noRot="1" noChangeAspect="1" noMove="1" noResize="1" noEditPoints="1" noAdjustHandles="1" noChangeArrowheads="1" noChangeShapeType="1" noTextEdit="1"/>
              </p:cNvSpPr>
              <p:nvPr/>
            </p:nvSpPr>
            <p:spPr>
              <a:xfrm>
                <a:off x="2801042" y="2198145"/>
                <a:ext cx="4062907" cy="276999"/>
              </a:xfrm>
              <a:prstGeom prst="rect">
                <a:avLst/>
              </a:prstGeom>
              <a:blipFill>
                <a:blip r:embed="rId3"/>
                <a:stretch>
                  <a:fillRect l="-1949" b="-20000"/>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36995254-84C7-4517-BC8D-DB81B4407775}"/>
              </a:ext>
            </a:extLst>
          </p:cNvPr>
          <p:cNvSpPr txBox="1"/>
          <p:nvPr/>
        </p:nvSpPr>
        <p:spPr>
          <a:xfrm>
            <a:off x="759597" y="4488719"/>
            <a:ext cx="814818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solidFill>
                  <a:srgbClr val="C00000"/>
                </a:solidFill>
              </a:rPr>
              <a:t>State</a:t>
            </a:r>
            <a:r>
              <a:rPr lang="en-US" altLang="ko-KR" dirty="0"/>
              <a:t> is the information used to determine what happens next</a:t>
            </a:r>
            <a:r>
              <a:rPr lang="en-US" altLang="ko-KR" b="1" dirty="0"/>
              <a:t> </a:t>
            </a:r>
            <a:endParaRPr lang="ko-KR" altLang="en-US" dirty="0"/>
          </a:p>
        </p:txBody>
      </p:sp>
      <p:sp>
        <p:nvSpPr>
          <p:cNvPr id="19" name="TextBox 18">
            <a:extLst>
              <a:ext uri="{FF2B5EF4-FFF2-40B4-BE49-F238E27FC236}">
                <a16:creationId xmlns:a16="http://schemas.microsoft.com/office/drawing/2014/main" id="{76CE10CB-31AF-474B-B872-D376C07E2D44}"/>
              </a:ext>
            </a:extLst>
          </p:cNvPr>
          <p:cNvSpPr txBox="1"/>
          <p:nvPr/>
        </p:nvSpPr>
        <p:spPr>
          <a:xfrm>
            <a:off x="759597" y="4868438"/>
            <a:ext cx="511542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a:t>
            </a:r>
            <a:r>
              <a:rPr lang="en-US" altLang="ko-KR" b="1" dirty="0">
                <a:solidFill>
                  <a:srgbClr val="C00000"/>
                </a:solidFill>
              </a:rPr>
              <a:t>state</a:t>
            </a:r>
            <a:r>
              <a:rPr lang="en-US" altLang="ko-KR" dirty="0"/>
              <a:t> is </a:t>
            </a:r>
            <a:r>
              <a:rPr lang="en-US" altLang="ko-KR" b="1" dirty="0">
                <a:solidFill>
                  <a:srgbClr val="C00000"/>
                </a:solidFill>
              </a:rPr>
              <a:t>a function of the history</a:t>
            </a:r>
            <a:r>
              <a:rPr lang="en-US" altLang="ko-KR" dirty="0"/>
              <a:t>:</a:t>
            </a:r>
            <a:endParaRPr lang="ko-KR" altLang="en-US" dirty="0"/>
          </a:p>
        </p:txBody>
      </p:sp>
      <p:sp>
        <p:nvSpPr>
          <p:cNvPr id="23" name="직사각형 22">
            <a:extLst>
              <a:ext uri="{FF2B5EF4-FFF2-40B4-BE49-F238E27FC236}">
                <a16:creationId xmlns:a16="http://schemas.microsoft.com/office/drawing/2014/main" id="{4C0FBACA-148B-42C4-B7A5-237F2517F68B}"/>
              </a:ext>
            </a:extLst>
          </p:cNvPr>
          <p:cNvSpPr/>
          <p:nvPr/>
        </p:nvSpPr>
        <p:spPr>
          <a:xfrm>
            <a:off x="1542172" y="3712266"/>
            <a:ext cx="5682642" cy="646331"/>
          </a:xfrm>
          <a:prstGeom prst="rect">
            <a:avLst/>
          </a:prstGeom>
        </p:spPr>
        <p:txBody>
          <a:bodyPr wrap="square">
            <a:spAutoFit/>
          </a:bodyPr>
          <a:lstStyle/>
          <a:p>
            <a:r>
              <a:rPr lang="en-US" altLang="ko-KR" dirty="0"/>
              <a:t>The agent selects actions</a:t>
            </a:r>
          </a:p>
          <a:p>
            <a:r>
              <a:rPr lang="en-US" altLang="ko-KR" dirty="0"/>
              <a:t>The environment selects observations/rewards</a:t>
            </a:r>
            <a:endParaRPr lang="ko-KR" altLang="en-US" dirty="0"/>
          </a:p>
        </p:txBody>
      </p:sp>
      <p:sp>
        <p:nvSpPr>
          <p:cNvPr id="25" name="TextBox 24">
            <a:extLst>
              <a:ext uri="{FF2B5EF4-FFF2-40B4-BE49-F238E27FC236}">
                <a16:creationId xmlns:a16="http://schemas.microsoft.com/office/drawing/2014/main" id="{95A3CE64-10C8-4CE9-8338-8462BC373B17}"/>
              </a:ext>
            </a:extLst>
          </p:cNvPr>
          <p:cNvSpPr txBox="1"/>
          <p:nvPr/>
        </p:nvSpPr>
        <p:spPr>
          <a:xfrm>
            <a:off x="755401" y="3347996"/>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What happens next depends on the history: </a:t>
            </a:r>
            <a:endParaRPr lang="ko-KR" alt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C7224D-3D2C-47FE-A7C8-76695D680240}"/>
                  </a:ext>
                </a:extLst>
              </p:cNvPr>
              <p:cNvSpPr txBox="1"/>
              <p:nvPr/>
            </p:nvSpPr>
            <p:spPr>
              <a:xfrm>
                <a:off x="4161714" y="5464024"/>
                <a:ext cx="1335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𝑓</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m:oMathPara>
                </a14:m>
                <a:endParaRPr lang="ko-KR" altLang="en-US" dirty="0"/>
              </a:p>
            </p:txBody>
          </p:sp>
        </mc:Choice>
        <mc:Fallback xmlns="">
          <p:sp>
            <p:nvSpPr>
              <p:cNvPr id="27" name="TextBox 26">
                <a:extLst>
                  <a:ext uri="{FF2B5EF4-FFF2-40B4-BE49-F238E27FC236}">
                    <a16:creationId xmlns:a16="http://schemas.microsoft.com/office/drawing/2014/main" id="{08C7224D-3D2C-47FE-A7C8-76695D680240}"/>
                  </a:ext>
                </a:extLst>
              </p:cNvPr>
              <p:cNvSpPr txBox="1">
                <a:spLocks noRot="1" noChangeAspect="1" noMove="1" noResize="1" noEditPoints="1" noAdjustHandles="1" noChangeArrowheads="1" noChangeShapeType="1" noTextEdit="1"/>
              </p:cNvSpPr>
              <p:nvPr/>
            </p:nvSpPr>
            <p:spPr>
              <a:xfrm>
                <a:off x="4161714" y="5464024"/>
                <a:ext cx="1335558" cy="369332"/>
              </a:xfrm>
              <a:prstGeom prst="rect">
                <a:avLst/>
              </a:prstGeom>
              <a:blipFill>
                <a:blip r:embed="rId4"/>
                <a:stretch>
                  <a:fillRect b="-16393"/>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834004B9-3015-429C-973B-534CE245BE02}"/>
              </a:ext>
            </a:extLst>
          </p:cNvPr>
          <p:cNvSpPr/>
          <p:nvPr/>
        </p:nvSpPr>
        <p:spPr>
          <a:xfrm>
            <a:off x="2941194" y="4913745"/>
            <a:ext cx="2747388"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F0E01E6F-1BB3-4650-97BE-677A34FFD1B1}"/>
              </a:ext>
            </a:extLst>
          </p:cNvPr>
          <p:cNvSpPr/>
          <p:nvPr/>
        </p:nvSpPr>
        <p:spPr>
          <a:xfrm>
            <a:off x="5013960" y="5523837"/>
            <a:ext cx="259080" cy="26092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연결선: 꺾임 34">
            <a:extLst>
              <a:ext uri="{FF2B5EF4-FFF2-40B4-BE49-F238E27FC236}">
                <a16:creationId xmlns:a16="http://schemas.microsoft.com/office/drawing/2014/main" id="{857731B3-C2EB-4A1C-962D-A404FF5925EA}"/>
              </a:ext>
            </a:extLst>
          </p:cNvPr>
          <p:cNvCxnSpPr>
            <a:cxnSpLocks/>
            <a:stCxn id="44" idx="3"/>
            <a:endCxn id="31" idx="2"/>
          </p:cNvCxnSpPr>
          <p:nvPr/>
        </p:nvCxnSpPr>
        <p:spPr>
          <a:xfrm flipH="1">
            <a:off x="5143500" y="2377392"/>
            <a:ext cx="1720448" cy="3407374"/>
          </a:xfrm>
          <a:prstGeom prst="bentConnector4">
            <a:avLst>
              <a:gd name="adj1" fmla="val -57135"/>
              <a:gd name="adj2" fmla="val 10670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3D24FEC8-778D-4E30-9736-5107068BD336}"/>
              </a:ext>
            </a:extLst>
          </p:cNvPr>
          <p:cNvSpPr/>
          <p:nvPr/>
        </p:nvSpPr>
        <p:spPr>
          <a:xfrm>
            <a:off x="3322319" y="2192726"/>
            <a:ext cx="3541629" cy="36933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EE558E69-C864-4C26-B84A-8A7116866335}"/>
              </a:ext>
            </a:extLst>
          </p:cNvPr>
          <p:cNvSpPr>
            <a:spLocks noGrp="1"/>
          </p:cNvSpPr>
          <p:nvPr>
            <p:ph type="sldNum" sz="quarter" idx="12"/>
          </p:nvPr>
        </p:nvSpPr>
        <p:spPr/>
        <p:txBody>
          <a:bodyPr/>
          <a:lstStyle/>
          <a:p>
            <a:fld id="{7F1C8D6D-6533-4E78-8747-C5996EA27197}" type="slidenum">
              <a:rPr lang="ko-KR" altLang="en-US" smtClean="0"/>
              <a:t>9</a:t>
            </a:fld>
            <a:endParaRPr lang="ko-KR" altLang="en-US"/>
          </a:p>
        </p:txBody>
      </p:sp>
    </p:spTree>
    <p:extLst>
      <p:ext uri="{BB962C8B-B14F-4D97-AF65-F5344CB8AC3E}">
        <p14:creationId xmlns:p14="http://schemas.microsoft.com/office/powerpoint/2010/main" val="409556929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4555</TotalTime>
  <Words>3583</Words>
  <Application>Microsoft Office PowerPoint</Application>
  <PresentationFormat>와이드스크린</PresentationFormat>
  <Paragraphs>530</Paragraphs>
  <Slides>36</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36</vt:i4>
      </vt:variant>
    </vt:vector>
  </HeadingPairs>
  <TitlesOfParts>
    <vt:vector size="44" baseType="lpstr">
      <vt:lpstr>Apple SD Gothic Neo</vt:lpstr>
      <vt:lpstr>Helvetica Neue</vt:lpstr>
      <vt:lpstr>Noto Sans KR</vt:lpstr>
      <vt:lpstr>맑은 고딕</vt:lpstr>
      <vt:lpstr>Arial</vt:lpstr>
      <vt:lpstr>Cambria Math</vt:lpstr>
      <vt:lpstr>Wingdings</vt:lpstr>
      <vt:lpstr>Office 테마</vt:lpstr>
      <vt:lpstr>파이썬 뿌수기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파이썬 뿌수기AutoEncoders</dc:title>
  <dc:creator>김현우</dc:creator>
  <cp:lastModifiedBy>이해중</cp:lastModifiedBy>
  <cp:revision>420</cp:revision>
  <dcterms:created xsi:type="dcterms:W3CDTF">2020-07-01T11:35:10Z</dcterms:created>
  <dcterms:modified xsi:type="dcterms:W3CDTF">2020-08-10T09:16:29Z</dcterms:modified>
</cp:coreProperties>
</file>